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3" r:id="rId7"/>
    <p:sldId id="264" r:id="rId8"/>
    <p:sldId id="265" r:id="rId9"/>
    <p:sldId id="266" r:id="rId10"/>
    <p:sldId id="271" r:id="rId11"/>
    <p:sldId id="272" r:id="rId12"/>
    <p:sldId id="274" r:id="rId13"/>
    <p:sldId id="275" r:id="rId14"/>
    <p:sldId id="276" r:id="rId15"/>
    <p:sldId id="277" r:id="rId16"/>
    <p:sldId id="278" r:id="rId17"/>
    <p:sldId id="280" r:id="rId18"/>
    <p:sldId id="281" r:id="rId19"/>
    <p:sldId id="282" r:id="rId20"/>
    <p:sldId id="284" r:id="rId21"/>
    <p:sldId id="286" r:id="rId22"/>
    <p:sldId id="287" r:id="rId23"/>
    <p:sldId id="288" r:id="rId24"/>
    <p:sldId id="297" r:id="rId25"/>
    <p:sldId id="290" r:id="rId26"/>
    <p:sldId id="291" r:id="rId27"/>
    <p:sldId id="289" r:id="rId28"/>
    <p:sldId id="292" r:id="rId29"/>
    <p:sldId id="293" r:id="rId30"/>
    <p:sldId id="294" r:id="rId31"/>
    <p:sldId id="295" r:id="rId32"/>
    <p:sldId id="296" r:id="rId33"/>
    <p:sldId id="273" r:id="rId34"/>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68" d="100"/>
          <a:sy n="68" d="100"/>
        </p:scale>
        <p:origin x="616"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Vargas\Desktop\Cuadros%20Segundo%20Informe%20de%20Rendici&#243;n%20de%20Cuentas%202021%20financier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Vargas\Desktop\Cuadros%20Segundo%20Informe%20de%20Rendici&#243;n%20de%20Cuentas%202021%20financier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Vargas\Desktop\Cuadros%20Segundo%20Informe%20de%20Rendici&#243;n%20de%20Cuentas%202021%20financier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Vargas\Desktop\Cuadros%20Segundo%20Informe%20de%20Rendici&#243;n%20de%20Cuentas%202021%20financier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1" i="0" u="none" strike="noStrike" kern="1200" baseline="0">
                <a:solidFill>
                  <a:sysClr val="windowText" lastClr="000000"/>
                </a:solidFill>
                <a:latin typeface="+mn-lt"/>
                <a:ea typeface="+mn-ea"/>
                <a:cs typeface="+mn-cs"/>
              </a:defRPr>
            </a:pPr>
            <a:r>
              <a:rPr lang="es-GT"/>
              <a:t>DETALLE DE PRESUPUESTO INSTITUCIONAL POR GRUPO DE GASTO</a:t>
            </a:r>
          </a:p>
        </c:rich>
      </c:tx>
      <c:overlay val="0"/>
      <c:spPr>
        <a:noFill/>
        <a:ln>
          <a:noFill/>
        </a:ln>
        <a:effectLst/>
      </c:spPr>
      <c:txPr>
        <a:bodyPr rot="0" spcFirstLastPara="1" vertOverflow="ellipsis" vert="horz" wrap="square" anchor="ctr" anchorCtr="1"/>
        <a:lstStyle/>
        <a:p>
          <a:pPr>
            <a:defRPr sz="840" b="1" i="0" u="none" strike="noStrike" kern="1200" baseline="0">
              <a:solidFill>
                <a:sysClr val="windowText" lastClr="000000"/>
              </a:solidFill>
              <a:latin typeface="+mn-lt"/>
              <a:ea typeface="+mn-ea"/>
              <a:cs typeface="+mn-cs"/>
            </a:defRPr>
          </a:pPr>
          <a:endParaRPr lang="es-GT"/>
        </a:p>
      </c:txPr>
    </c:title>
    <c:autoTitleDeleted val="0"/>
    <c:plotArea>
      <c:layout/>
      <c:barChart>
        <c:barDir val="bar"/>
        <c:grouping val="clustered"/>
        <c:varyColors val="0"/>
        <c:ser>
          <c:idx val="0"/>
          <c:order val="0"/>
          <c:tx>
            <c:strRef>
              <c:f>'[Cuadros Segundo Informe de Rendición de Cuentas 2021 financiero.xlsx]Numeral 2 Y 3'!$C$6</c:f>
              <c:strCache>
                <c:ptCount val="1"/>
                <c:pt idx="0">
                  <c:v>ASIGNADO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'[Cuadros Segundo Informe de Rendición de Cuentas 2021 financiero.xlsx]Numeral 2 Y 3'!$A$7:$B$13</c:f>
              <c:multiLvlStrCache>
                <c:ptCount val="7"/>
                <c:lvl>
                  <c:pt idx="0">
                    <c:v>SERVICIOS PERSONALES</c:v>
                  </c:pt>
                  <c:pt idx="1">
                    <c:v>SERVICIOS NO PERSONALES</c:v>
                  </c:pt>
                  <c:pt idx="2">
                    <c:v>MATERIALES Y SUMINISTROS</c:v>
                  </c:pt>
                  <c:pt idx="3">
                    <c:v>PROPIEDAD, PLANTA, EQUIPO  E INTANGIBLES</c:v>
                  </c:pt>
                  <c:pt idx="4">
                    <c:v>TRANSFERENCIAS CORRIENTES</c:v>
                  </c:pt>
                  <c:pt idx="5">
                    <c:v>TRANSFERENCIAS DE CAPITAL</c:v>
                  </c:pt>
                  <c:pt idx="6">
                    <c:v>ASIGNACIONES GLOBALES</c:v>
                  </c:pt>
                </c:lvl>
                <c:lvl>
                  <c:pt idx="0">
                    <c:v> 000</c:v>
                  </c:pt>
                  <c:pt idx="1">
                    <c:v> 100</c:v>
                  </c:pt>
                  <c:pt idx="2">
                    <c:v> 200</c:v>
                  </c:pt>
                  <c:pt idx="3">
                    <c:v> 300</c:v>
                  </c:pt>
                  <c:pt idx="4">
                    <c:v> 400</c:v>
                  </c:pt>
                  <c:pt idx="5">
                    <c:v> 500</c:v>
                  </c:pt>
                  <c:pt idx="6">
                    <c:v> 900</c:v>
                  </c:pt>
                </c:lvl>
              </c:multiLvlStrCache>
            </c:multiLvlStrRef>
          </c:cat>
          <c:val>
            <c:numRef>
              <c:f>'[Cuadros Segundo Informe de Rendición de Cuentas 2021 financiero.xlsx]Numeral 2 Y 3'!$C$7:$C$13</c:f>
              <c:numCache>
                <c:formatCode>_("Q"* #,##0.00_);_("Q"* \(#,##0.00\);_("Q"* "-"??_);_(@_)</c:formatCode>
                <c:ptCount val="7"/>
                <c:pt idx="0">
                  <c:v>73421520</c:v>
                </c:pt>
                <c:pt idx="1">
                  <c:v>22141182</c:v>
                </c:pt>
                <c:pt idx="2">
                  <c:v>16588233</c:v>
                </c:pt>
                <c:pt idx="3">
                  <c:v>1051000</c:v>
                </c:pt>
                <c:pt idx="4">
                  <c:v>8991787</c:v>
                </c:pt>
                <c:pt idx="5">
                  <c:v>0</c:v>
                </c:pt>
                <c:pt idx="6">
                  <c:v>806278</c:v>
                </c:pt>
              </c:numCache>
            </c:numRef>
          </c:val>
          <c:extLst>
            <c:ext xmlns:c16="http://schemas.microsoft.com/office/drawing/2014/chart" uri="{C3380CC4-5D6E-409C-BE32-E72D297353CC}">
              <c16:uniqueId val="{00000000-DA09-4BE5-A2BA-03E75AD8DBDF}"/>
            </c:ext>
          </c:extLst>
        </c:ser>
        <c:ser>
          <c:idx val="1"/>
          <c:order val="1"/>
          <c:tx>
            <c:strRef>
              <c:f>'[Cuadros Segundo Informe de Rendición de Cuentas 2021 financiero.xlsx]Numeral 2 Y 3'!$D$6</c:f>
              <c:strCache>
                <c:ptCount val="1"/>
                <c:pt idx="0">
                  <c:v>VIGENTE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'[Cuadros Segundo Informe de Rendición de Cuentas 2021 financiero.xlsx]Numeral 2 Y 3'!$A$7:$B$13</c:f>
              <c:multiLvlStrCache>
                <c:ptCount val="7"/>
                <c:lvl>
                  <c:pt idx="0">
                    <c:v>SERVICIOS PERSONALES</c:v>
                  </c:pt>
                  <c:pt idx="1">
                    <c:v>SERVICIOS NO PERSONALES</c:v>
                  </c:pt>
                  <c:pt idx="2">
                    <c:v>MATERIALES Y SUMINISTROS</c:v>
                  </c:pt>
                  <c:pt idx="3">
                    <c:v>PROPIEDAD, PLANTA, EQUIPO  E INTANGIBLES</c:v>
                  </c:pt>
                  <c:pt idx="4">
                    <c:v>TRANSFERENCIAS CORRIENTES</c:v>
                  </c:pt>
                  <c:pt idx="5">
                    <c:v>TRANSFERENCIAS DE CAPITAL</c:v>
                  </c:pt>
                  <c:pt idx="6">
                    <c:v>ASIGNACIONES GLOBALES</c:v>
                  </c:pt>
                </c:lvl>
                <c:lvl>
                  <c:pt idx="0">
                    <c:v> 000</c:v>
                  </c:pt>
                  <c:pt idx="1">
                    <c:v> 100</c:v>
                  </c:pt>
                  <c:pt idx="2">
                    <c:v> 200</c:v>
                  </c:pt>
                  <c:pt idx="3">
                    <c:v> 300</c:v>
                  </c:pt>
                  <c:pt idx="4">
                    <c:v> 400</c:v>
                  </c:pt>
                  <c:pt idx="5">
                    <c:v> 500</c:v>
                  </c:pt>
                  <c:pt idx="6">
                    <c:v> 900</c:v>
                  </c:pt>
                </c:lvl>
              </c:multiLvlStrCache>
            </c:multiLvlStrRef>
          </c:cat>
          <c:val>
            <c:numRef>
              <c:f>'[Cuadros Segundo Informe de Rendición de Cuentas 2021 financiero.xlsx]Numeral 2 Y 3'!$D$7:$D$13</c:f>
              <c:numCache>
                <c:formatCode>_("Q"* #,##0.00_);_("Q"* \(#,##0.00\);_("Q"* "-"??_);_(@_)</c:formatCode>
                <c:ptCount val="7"/>
                <c:pt idx="0">
                  <c:v>74432138</c:v>
                </c:pt>
                <c:pt idx="1">
                  <c:v>20630892</c:v>
                </c:pt>
                <c:pt idx="2">
                  <c:v>15652148</c:v>
                </c:pt>
                <c:pt idx="3">
                  <c:v>1051605</c:v>
                </c:pt>
                <c:pt idx="4">
                  <c:v>9553091</c:v>
                </c:pt>
                <c:pt idx="5">
                  <c:v>973848</c:v>
                </c:pt>
                <c:pt idx="6">
                  <c:v>706278</c:v>
                </c:pt>
              </c:numCache>
            </c:numRef>
          </c:val>
          <c:extLst>
            <c:ext xmlns:c16="http://schemas.microsoft.com/office/drawing/2014/chart" uri="{C3380CC4-5D6E-409C-BE32-E72D297353CC}">
              <c16:uniqueId val="{00000001-DA09-4BE5-A2BA-03E75AD8DBDF}"/>
            </c:ext>
          </c:extLst>
        </c:ser>
        <c:ser>
          <c:idx val="2"/>
          <c:order val="2"/>
          <c:tx>
            <c:strRef>
              <c:f>'[Cuadros Segundo Informe de Rendición de Cuentas 2021 financiero.xlsx]Numeral 2 Y 3'!$E$6</c:f>
              <c:strCache>
                <c:ptCount val="1"/>
                <c:pt idx="0">
                  <c:v>EJECUTADO (DEVENGADO)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'[Cuadros Segundo Informe de Rendición de Cuentas 2021 financiero.xlsx]Numeral 2 Y 3'!$A$7:$B$13</c:f>
              <c:multiLvlStrCache>
                <c:ptCount val="7"/>
                <c:lvl>
                  <c:pt idx="0">
                    <c:v>SERVICIOS PERSONALES</c:v>
                  </c:pt>
                  <c:pt idx="1">
                    <c:v>SERVICIOS NO PERSONALES</c:v>
                  </c:pt>
                  <c:pt idx="2">
                    <c:v>MATERIALES Y SUMINISTROS</c:v>
                  </c:pt>
                  <c:pt idx="3">
                    <c:v>PROPIEDAD, PLANTA, EQUIPO  E INTANGIBLES</c:v>
                  </c:pt>
                  <c:pt idx="4">
                    <c:v>TRANSFERENCIAS CORRIENTES</c:v>
                  </c:pt>
                  <c:pt idx="5">
                    <c:v>TRANSFERENCIAS DE CAPITAL</c:v>
                  </c:pt>
                  <c:pt idx="6">
                    <c:v>ASIGNACIONES GLOBALES</c:v>
                  </c:pt>
                </c:lvl>
                <c:lvl>
                  <c:pt idx="0">
                    <c:v> 000</c:v>
                  </c:pt>
                  <c:pt idx="1">
                    <c:v> 100</c:v>
                  </c:pt>
                  <c:pt idx="2">
                    <c:v> 200</c:v>
                  </c:pt>
                  <c:pt idx="3">
                    <c:v> 300</c:v>
                  </c:pt>
                  <c:pt idx="4">
                    <c:v> 400</c:v>
                  </c:pt>
                  <c:pt idx="5">
                    <c:v> 500</c:v>
                  </c:pt>
                  <c:pt idx="6">
                    <c:v> 900</c:v>
                  </c:pt>
                </c:lvl>
              </c:multiLvlStrCache>
            </c:multiLvlStrRef>
          </c:cat>
          <c:val>
            <c:numRef>
              <c:f>'[Cuadros Segundo Informe de Rendición de Cuentas 2021 financiero.xlsx]Numeral 2 Y 3'!$E$7:$E$13</c:f>
              <c:numCache>
                <c:formatCode>_("Q"* #,##0.00_);_("Q"* \(#,##0.00\);_("Q"* "-"??_);_(@_)</c:formatCode>
                <c:ptCount val="7"/>
                <c:pt idx="0">
                  <c:v>44175426.18</c:v>
                </c:pt>
                <c:pt idx="1">
                  <c:v>4485879.55</c:v>
                </c:pt>
                <c:pt idx="2">
                  <c:v>2798081.54</c:v>
                </c:pt>
                <c:pt idx="3">
                  <c:v>194469</c:v>
                </c:pt>
                <c:pt idx="4">
                  <c:v>3836900.01</c:v>
                </c:pt>
                <c:pt idx="5">
                  <c:v>200253.76</c:v>
                </c:pt>
                <c:pt idx="6">
                  <c:v>0</c:v>
                </c:pt>
              </c:numCache>
            </c:numRef>
          </c:val>
          <c:extLst>
            <c:ext xmlns:c16="http://schemas.microsoft.com/office/drawing/2014/chart" uri="{C3380CC4-5D6E-409C-BE32-E72D297353CC}">
              <c16:uniqueId val="{00000002-DA09-4BE5-A2BA-03E75AD8DBDF}"/>
            </c:ext>
          </c:extLst>
        </c:ser>
        <c:ser>
          <c:idx val="3"/>
          <c:order val="3"/>
          <c:tx>
            <c:strRef>
              <c:f>'[Cuadros Segundo Informe de Rendición de Cuentas 2021 financiero.xlsx]Numeral 2 Y 3'!$F$6</c:f>
              <c:strCache>
                <c:ptCount val="1"/>
                <c:pt idx="0">
                  <c:v>SALDO POR EJECUTAR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'[Cuadros Segundo Informe de Rendición de Cuentas 2021 financiero.xlsx]Numeral 2 Y 3'!$A$7:$B$13</c:f>
              <c:multiLvlStrCache>
                <c:ptCount val="7"/>
                <c:lvl>
                  <c:pt idx="0">
                    <c:v>SERVICIOS PERSONALES</c:v>
                  </c:pt>
                  <c:pt idx="1">
                    <c:v>SERVICIOS NO PERSONALES</c:v>
                  </c:pt>
                  <c:pt idx="2">
                    <c:v>MATERIALES Y SUMINISTROS</c:v>
                  </c:pt>
                  <c:pt idx="3">
                    <c:v>PROPIEDAD, PLANTA, EQUIPO  E INTANGIBLES</c:v>
                  </c:pt>
                  <c:pt idx="4">
                    <c:v>TRANSFERENCIAS CORRIENTES</c:v>
                  </c:pt>
                  <c:pt idx="5">
                    <c:v>TRANSFERENCIAS DE CAPITAL</c:v>
                  </c:pt>
                  <c:pt idx="6">
                    <c:v>ASIGNACIONES GLOBALES</c:v>
                  </c:pt>
                </c:lvl>
                <c:lvl>
                  <c:pt idx="0">
                    <c:v> 000</c:v>
                  </c:pt>
                  <c:pt idx="1">
                    <c:v> 100</c:v>
                  </c:pt>
                  <c:pt idx="2">
                    <c:v> 200</c:v>
                  </c:pt>
                  <c:pt idx="3">
                    <c:v> 300</c:v>
                  </c:pt>
                  <c:pt idx="4">
                    <c:v> 400</c:v>
                  </c:pt>
                  <c:pt idx="5">
                    <c:v> 500</c:v>
                  </c:pt>
                  <c:pt idx="6">
                    <c:v> 900</c:v>
                  </c:pt>
                </c:lvl>
              </c:multiLvlStrCache>
            </c:multiLvlStrRef>
          </c:cat>
          <c:val>
            <c:numRef>
              <c:f>'[Cuadros Segundo Informe de Rendición de Cuentas 2021 financiero.xlsx]Numeral 2 Y 3'!$F$7:$F$13</c:f>
              <c:numCache>
                <c:formatCode>_("Q"* #,##0.00_);_("Q"* \(#,##0.00\);_("Q"* "-"??_);_(@_)</c:formatCode>
                <c:ptCount val="7"/>
                <c:pt idx="0">
                  <c:v>30256711.82</c:v>
                </c:pt>
                <c:pt idx="1">
                  <c:v>16145012.449999999</c:v>
                </c:pt>
                <c:pt idx="2">
                  <c:v>12854066.460000001</c:v>
                </c:pt>
                <c:pt idx="3">
                  <c:v>857136</c:v>
                </c:pt>
                <c:pt idx="4">
                  <c:v>5716190.9900000002</c:v>
                </c:pt>
                <c:pt idx="5">
                  <c:v>773594.24</c:v>
                </c:pt>
                <c:pt idx="6">
                  <c:v>706278</c:v>
                </c:pt>
              </c:numCache>
            </c:numRef>
          </c:val>
          <c:extLst>
            <c:ext xmlns:c16="http://schemas.microsoft.com/office/drawing/2014/chart" uri="{C3380CC4-5D6E-409C-BE32-E72D297353CC}">
              <c16:uniqueId val="{00000003-DA09-4BE5-A2BA-03E75AD8DBDF}"/>
            </c:ext>
          </c:extLst>
        </c:ser>
        <c:dLbls>
          <c:dLblPos val="inEnd"/>
          <c:showLegendKey val="0"/>
          <c:showVal val="1"/>
          <c:showCatName val="0"/>
          <c:showSerName val="0"/>
          <c:showPercent val="0"/>
          <c:showBubbleSize val="0"/>
        </c:dLbls>
        <c:gapWidth val="115"/>
        <c:overlap val="-20"/>
        <c:axId val="581980632"/>
        <c:axId val="581990472"/>
      </c:barChart>
      <c:catAx>
        <c:axId val="58198063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crossAx val="581990472"/>
        <c:crosses val="autoZero"/>
        <c:auto val="1"/>
        <c:lblAlgn val="ctr"/>
        <c:lblOffset val="100"/>
        <c:noMultiLvlLbl val="0"/>
      </c:catAx>
      <c:valAx>
        <c:axId val="581990472"/>
        <c:scaling>
          <c:orientation val="minMax"/>
        </c:scaling>
        <c:delete val="0"/>
        <c:axPos val="b"/>
        <c:majorGridlines>
          <c:spPr>
            <a:ln w="9525" cap="flat" cmpd="sng" algn="ctr">
              <a:solidFill>
                <a:schemeClr val="tx1">
                  <a:lumMod val="15000"/>
                  <a:lumOff val="85000"/>
                </a:schemeClr>
              </a:solidFill>
              <a:round/>
            </a:ln>
            <a:effectLst/>
          </c:spPr>
        </c:majorGridlines>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crossAx val="581980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mn-lt"/>
              <a:ea typeface="+mn-ea"/>
              <a:cs typeface="+mn-cs"/>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b="1">
          <a:solidFill>
            <a:sysClr val="windowText" lastClr="000000"/>
          </a:solidFill>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'[Cuadros Segundo Informe de Rendición de Cuentas 2021 financiero.xlsx]Numeral 4'!$A$4:$B$4</c:f>
              <c:strCache>
                <c:ptCount val="2"/>
                <c:pt idx="0">
                  <c:v> 000</c:v>
                </c:pt>
                <c:pt idx="1">
                  <c:v>SERVICIOS PERSONALES</c:v>
                </c:pt>
              </c:strCache>
            </c:strRef>
          </c:tx>
          <c:spPr>
            <a:solidFill>
              <a:srgbClr val="0070C0"/>
            </a:solidFill>
            <a:ln>
              <a:solidFill>
                <a:srgbClr val="0070C0"/>
              </a:solidFill>
            </a:ln>
            <a:effectLst/>
            <a:sp3d>
              <a:contourClr>
                <a:srgbClr val="0070C0"/>
              </a:contourClr>
            </a:sp3d>
          </c:spPr>
          <c:invertIfNegative val="0"/>
          <c:dPt>
            <c:idx val="0"/>
            <c:invertIfNegative val="0"/>
            <c:bubble3D val="0"/>
            <c:spPr>
              <a:solidFill>
                <a:srgbClr val="0070C0"/>
              </a:solidFill>
              <a:ln>
                <a:solidFill>
                  <a:srgbClr val="0070C0"/>
                </a:solidFill>
              </a:ln>
              <a:effectLst/>
              <a:sp3d>
                <a:contourClr>
                  <a:srgbClr val="0070C0"/>
                </a:contourClr>
              </a:sp3d>
            </c:spPr>
            <c:extLst>
              <c:ext xmlns:c16="http://schemas.microsoft.com/office/drawing/2014/chart" uri="{C3380CC4-5D6E-409C-BE32-E72D297353CC}">
                <c16:uniqueId val="{00000001-D93A-40A5-B21C-5621A48DB78E}"/>
              </c:ext>
            </c:extLst>
          </c:dPt>
          <c:dPt>
            <c:idx val="1"/>
            <c:invertIfNegative val="0"/>
            <c:bubble3D val="0"/>
            <c:spPr>
              <a:solidFill>
                <a:srgbClr val="0070C0"/>
              </a:solidFill>
              <a:ln>
                <a:solidFill>
                  <a:srgbClr val="0070C0"/>
                </a:solidFill>
              </a:ln>
              <a:effectLst/>
              <a:sp3d>
                <a:contourClr>
                  <a:srgbClr val="0070C0"/>
                </a:contourClr>
              </a:sp3d>
            </c:spPr>
            <c:extLst>
              <c:ext xmlns:c16="http://schemas.microsoft.com/office/drawing/2014/chart" uri="{C3380CC4-5D6E-409C-BE32-E72D297353CC}">
                <c16:uniqueId val="{00000003-D93A-40A5-B21C-5621A48DB78E}"/>
              </c:ext>
            </c:extLst>
          </c:dPt>
          <c:dPt>
            <c:idx val="2"/>
            <c:invertIfNegative val="0"/>
            <c:bubble3D val="0"/>
            <c:spPr>
              <a:solidFill>
                <a:srgbClr val="0070C0"/>
              </a:solidFill>
              <a:ln>
                <a:solidFill>
                  <a:srgbClr val="0070C0"/>
                </a:solidFill>
              </a:ln>
              <a:effectLst/>
              <a:sp3d>
                <a:contourClr>
                  <a:srgbClr val="0070C0"/>
                </a:contourClr>
              </a:sp3d>
            </c:spPr>
            <c:extLst>
              <c:ext xmlns:c16="http://schemas.microsoft.com/office/drawing/2014/chart" uri="{C3380CC4-5D6E-409C-BE32-E72D297353CC}">
                <c16:uniqueId val="{00000005-D93A-40A5-B21C-5621A48DB78E}"/>
              </c:ext>
            </c:extLst>
          </c:dPt>
          <c:dLbls>
            <c:dLbl>
              <c:idx val="0"/>
              <c:layout>
                <c:manualLayout>
                  <c:x val="6.384676240776363E-3"/>
                  <c:y val="0.303712934644298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3A-40A5-B21C-5621A48DB78E}"/>
                </c:ext>
              </c:extLst>
            </c:dLbl>
            <c:dLbl>
              <c:idx val="1"/>
              <c:layout>
                <c:manualLayout>
                  <c:x val="1.0641127067960606E-2"/>
                  <c:y val="0.303712934644298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3A-40A5-B21C-5621A48DB78E}"/>
                </c:ext>
              </c:extLst>
            </c:dLbl>
            <c:dLbl>
              <c:idx val="2"/>
              <c:layout>
                <c:manualLayout>
                  <c:x val="8.5129016543684845E-3"/>
                  <c:y val="0.203587791354969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3A-40A5-B21C-5621A48DB78E}"/>
                </c:ext>
              </c:extLst>
            </c:dLbl>
            <c:dLbl>
              <c:idx val="3"/>
              <c:layout>
                <c:manualLayout>
                  <c:x val="4.2564508271842423E-3"/>
                  <c:y val="0.15018771493399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3A-40A5-B21C-5621A48DB78E}"/>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'[Cuadros Segundo Informe de Rendición de Cuentas 2021 financiero.xlsx]Numeral 4'!$C$3:$F$3</c:f>
              <c:strCache>
                <c:ptCount val="4"/>
                <c:pt idx="0">
                  <c:v>ASIGNADO </c:v>
                </c:pt>
                <c:pt idx="1">
                  <c:v>VIGENTE</c:v>
                </c:pt>
                <c:pt idx="2">
                  <c:v>EJECUTADO (DEVENGADO)</c:v>
                </c:pt>
                <c:pt idx="3">
                  <c:v>SALDO POR EJECUTAR</c:v>
                </c:pt>
              </c:strCache>
            </c:strRef>
          </c:cat>
          <c:val>
            <c:numRef>
              <c:f>'[Cuadros Segundo Informe de Rendición de Cuentas 2021 financiero.xlsx]Numeral 4'!$C$4:$F$4</c:f>
              <c:numCache>
                <c:formatCode>_("Q"* #,##0.00_);_("Q"* \(#,##0.00\);_("Q"* "-"??_);_(@_)</c:formatCode>
                <c:ptCount val="4"/>
                <c:pt idx="0">
                  <c:v>73421520</c:v>
                </c:pt>
                <c:pt idx="1">
                  <c:v>74432138</c:v>
                </c:pt>
                <c:pt idx="2">
                  <c:v>44175426.18</c:v>
                </c:pt>
                <c:pt idx="3">
                  <c:v>30256711.82</c:v>
                </c:pt>
              </c:numCache>
            </c:numRef>
          </c:val>
          <c:extLst>
            <c:ext xmlns:c16="http://schemas.microsoft.com/office/drawing/2014/chart" uri="{C3380CC4-5D6E-409C-BE32-E72D297353CC}">
              <c16:uniqueId val="{00000007-D93A-40A5-B21C-5621A48DB78E}"/>
            </c:ext>
          </c:extLst>
        </c:ser>
        <c:dLbls>
          <c:showLegendKey val="0"/>
          <c:showVal val="1"/>
          <c:showCatName val="0"/>
          <c:showSerName val="0"/>
          <c:showPercent val="0"/>
          <c:showBubbleSize val="0"/>
        </c:dLbls>
        <c:gapWidth val="50"/>
        <c:shape val="box"/>
        <c:axId val="677554488"/>
        <c:axId val="677553176"/>
        <c:axId val="0"/>
      </c:bar3DChart>
      <c:catAx>
        <c:axId val="6775544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677553176"/>
        <c:crosses val="autoZero"/>
        <c:auto val="1"/>
        <c:lblAlgn val="ctr"/>
        <c:lblOffset val="100"/>
        <c:noMultiLvlLbl val="0"/>
      </c:catAx>
      <c:valAx>
        <c:axId val="677553176"/>
        <c:scaling>
          <c:orientation val="minMax"/>
        </c:scaling>
        <c:delete val="0"/>
        <c:axPos val="l"/>
        <c:majorGridlines>
          <c:spPr>
            <a:ln w="9525" cap="flat" cmpd="sng" algn="ctr">
              <a:solidFill>
                <a:schemeClr val="tx2">
                  <a:lumMod val="15000"/>
                  <a:lumOff val="85000"/>
                </a:schemeClr>
              </a:solidFill>
              <a:round/>
            </a:ln>
            <a:effectLst/>
          </c:spPr>
        </c:majorGridlines>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677554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GT" sz="1600" b="1" i="0" u="none" strike="noStrike" baseline="0" dirty="0">
                <a:effectLst/>
              </a:rPr>
              <a:t>Ejecución presupuestaria de la inversión</a:t>
            </a:r>
            <a:br>
              <a:rPr lang="es-GT" sz="1600" b="1" i="0" u="none" strike="noStrike" baseline="0" dirty="0">
                <a:effectLst/>
              </a:rPr>
            </a:br>
            <a:r>
              <a:rPr lang="es-GT" sz="1600" b="1" i="0" u="none" strike="noStrike" baseline="0" dirty="0">
                <a:effectLst/>
              </a:rPr>
              <a:t>(en millones de Quetzales)</a:t>
            </a:r>
            <a:endParaRPr lang="en-US" dirty="0"/>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'[Cuadros Segundo Informe de Rendición de Cuentas 2021 financiero.xlsx]Numeral 6 Y 7'!$A$9</c:f>
              <c:strCache>
                <c:ptCount val="1"/>
                <c:pt idx="0">
                  <c:v>INVERSIÓN</c:v>
                </c:pt>
              </c:strCache>
            </c:strRef>
          </c:tx>
          <c:spPr>
            <a:solidFill>
              <a:srgbClr val="0070C0"/>
            </a:solidFill>
            <a:ln>
              <a:solidFill>
                <a:srgbClr val="0070C0"/>
              </a:solidFill>
            </a:ln>
            <a:effectLst/>
            <a:sp3d>
              <a:contourClr>
                <a:srgbClr val="0070C0"/>
              </a:contourClr>
            </a:sp3d>
          </c:spPr>
          <c:invertIfNegative val="0"/>
          <c:dPt>
            <c:idx val="0"/>
            <c:invertIfNegative val="0"/>
            <c:bubble3D val="0"/>
            <c:spPr>
              <a:solidFill>
                <a:srgbClr val="0070C0"/>
              </a:solidFill>
              <a:ln>
                <a:solidFill>
                  <a:srgbClr val="0070C0"/>
                </a:solidFill>
              </a:ln>
              <a:effectLst/>
              <a:sp3d>
                <a:contourClr>
                  <a:srgbClr val="0070C0"/>
                </a:contourClr>
              </a:sp3d>
            </c:spPr>
            <c:extLst>
              <c:ext xmlns:c16="http://schemas.microsoft.com/office/drawing/2014/chart" uri="{C3380CC4-5D6E-409C-BE32-E72D297353CC}">
                <c16:uniqueId val="{00000001-C410-46F8-87BA-28573B59C7B3}"/>
              </c:ext>
            </c:extLst>
          </c:dPt>
          <c:dPt>
            <c:idx val="2"/>
            <c:invertIfNegative val="0"/>
            <c:bubble3D val="0"/>
            <c:spPr>
              <a:solidFill>
                <a:srgbClr val="0070C0"/>
              </a:solidFill>
              <a:ln>
                <a:solidFill>
                  <a:srgbClr val="0070C0"/>
                </a:solidFill>
              </a:ln>
              <a:effectLst/>
              <a:sp3d>
                <a:contourClr>
                  <a:srgbClr val="0070C0"/>
                </a:contourClr>
              </a:sp3d>
            </c:spPr>
            <c:extLst>
              <c:ext xmlns:c16="http://schemas.microsoft.com/office/drawing/2014/chart" uri="{C3380CC4-5D6E-409C-BE32-E72D297353CC}">
                <c16:uniqueId val="{00000003-C410-46F8-87BA-28573B59C7B3}"/>
              </c:ext>
            </c:extLst>
          </c:dPt>
          <c:dLbls>
            <c:dLbl>
              <c:idx val="0"/>
              <c:layout>
                <c:manualLayout>
                  <c:x val="1.0982974486982667E-2"/>
                  <c:y val="0.243831528596035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10-46F8-87BA-28573B59C7B3}"/>
                </c:ext>
              </c:extLst>
            </c:dLbl>
            <c:dLbl>
              <c:idx val="1"/>
              <c:layout>
                <c:manualLayout>
                  <c:x val="8.786379589586054E-3"/>
                  <c:y val="7.353649275118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10-46F8-87BA-28573B59C7B3}"/>
                </c:ext>
              </c:extLst>
            </c:dLbl>
            <c:dLbl>
              <c:idx val="2"/>
              <c:layout>
                <c:manualLayout>
                  <c:x val="1.317956938437928E-2"/>
                  <c:y val="0.232220503424795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10-46F8-87BA-28573B59C7B3}"/>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'[Cuadros Segundo Informe de Rendición de Cuentas 2021 financiero.xlsx]Numeral 6 Y 7'!$B$8:$D$8</c:f>
              <c:strCache>
                <c:ptCount val="3"/>
                <c:pt idx="0">
                  <c:v>VIGENTE</c:v>
                </c:pt>
                <c:pt idx="1">
                  <c:v>EJECUTADO (DEVENGADO)</c:v>
                </c:pt>
                <c:pt idx="2">
                  <c:v>SALDO POR EJECUTAR</c:v>
                </c:pt>
              </c:strCache>
            </c:strRef>
          </c:cat>
          <c:val>
            <c:numRef>
              <c:f>'[Cuadros Segundo Informe de Rendición de Cuentas 2021 financiero.xlsx]Numeral 6 Y 7'!$B$9:$D$9</c:f>
              <c:numCache>
                <c:formatCode>_("Q"* #,##0.00_);_("Q"* \(#,##0.00\);_("Q"* "-"??_);_(@_)</c:formatCode>
                <c:ptCount val="3"/>
                <c:pt idx="0">
                  <c:v>2025453</c:v>
                </c:pt>
                <c:pt idx="1">
                  <c:v>394722.76</c:v>
                </c:pt>
                <c:pt idx="2">
                  <c:v>1630730.24</c:v>
                </c:pt>
              </c:numCache>
            </c:numRef>
          </c:val>
          <c:extLst>
            <c:ext xmlns:c16="http://schemas.microsoft.com/office/drawing/2014/chart" uri="{C3380CC4-5D6E-409C-BE32-E72D297353CC}">
              <c16:uniqueId val="{00000005-C410-46F8-87BA-28573B59C7B3}"/>
            </c:ext>
          </c:extLst>
        </c:ser>
        <c:dLbls>
          <c:showLegendKey val="0"/>
          <c:showVal val="1"/>
          <c:showCatName val="0"/>
          <c:showSerName val="0"/>
          <c:showPercent val="0"/>
          <c:showBubbleSize val="0"/>
        </c:dLbls>
        <c:gapWidth val="50"/>
        <c:shape val="box"/>
        <c:axId val="727550792"/>
        <c:axId val="727549480"/>
        <c:axId val="0"/>
      </c:bar3DChart>
      <c:catAx>
        <c:axId val="7275507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727549480"/>
        <c:crosses val="autoZero"/>
        <c:auto val="1"/>
        <c:lblAlgn val="ctr"/>
        <c:lblOffset val="100"/>
        <c:noMultiLvlLbl val="0"/>
      </c:catAx>
      <c:valAx>
        <c:axId val="727549480"/>
        <c:scaling>
          <c:orientation val="minMax"/>
        </c:scaling>
        <c:delete val="0"/>
        <c:axPos val="l"/>
        <c:majorGridlines>
          <c:spPr>
            <a:ln w="9525" cap="flat" cmpd="sng" algn="ctr">
              <a:solidFill>
                <a:schemeClr val="tx2">
                  <a:lumMod val="15000"/>
                  <a:lumOff val="85000"/>
                </a:schemeClr>
              </a:solidFill>
              <a:round/>
            </a:ln>
            <a:effectLst/>
          </c:spPr>
        </c:majorGridlines>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727550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GT" sz="1600" b="1" i="0" u="none" strike="noStrike" kern="1200" baseline="0" dirty="0">
                <a:solidFill>
                  <a:sysClr val="windowText" lastClr="000000"/>
                </a:solidFill>
                <a:effectLst/>
                <a:latin typeface="+mn-lt"/>
                <a:ea typeface="+mn-ea"/>
                <a:cs typeface="+mn-cs"/>
              </a:rPr>
              <a:t>Detalle de Ejecución de Presupuesto de Inversión por </a:t>
            </a:r>
            <a:r>
              <a:rPr lang="es-GT" sz="1600" b="1" i="0" u="none" strike="noStrike" kern="1200" baseline="0" dirty="0" err="1">
                <a:solidFill>
                  <a:sysClr val="windowText" lastClr="000000"/>
                </a:solidFill>
                <a:effectLst/>
                <a:latin typeface="+mn-lt"/>
                <a:ea typeface="+mn-ea"/>
                <a:cs typeface="+mn-cs"/>
              </a:rPr>
              <a:t>Subclasificación</a:t>
            </a:r>
            <a:endParaRPr lang="es-GT" sz="1600" b="1" i="0" u="none" strike="noStrike" kern="1200" baseline="0" dirty="0">
              <a:solidFill>
                <a:sysClr val="windowText" lastClr="000000"/>
              </a:solidFill>
              <a:effectLst/>
              <a:latin typeface="+mn-lt"/>
              <a:ea typeface="+mn-ea"/>
              <a:cs typeface="+mn-cs"/>
            </a:endParaRPr>
          </a:p>
        </c:rich>
      </c:tx>
      <c:layout>
        <c:manualLayout>
          <c:xMode val="edge"/>
          <c:yMode val="edge"/>
          <c:x val="0.14155067187991552"/>
          <c:y val="2.880340171738257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'[Cuadros Segundo Informe de Rendición de Cuentas 2021 financiero.xlsx]Numeral 6 Y 7'!$A$4:$B$4</c:f>
              <c:strCache>
                <c:ptCount val="2"/>
                <c:pt idx="0">
                  <c:v> 300</c:v>
                </c:pt>
                <c:pt idx="1">
                  <c:v>PROPIEDAD, PLANTA, EQUIPO  E INTANGIBLES</c:v>
                </c:pt>
              </c:strCache>
            </c:strRef>
          </c:tx>
          <c:spPr>
            <a:solidFill>
              <a:srgbClr val="0070C0"/>
            </a:solidFill>
            <a:ln>
              <a:solidFill>
                <a:srgbClr val="0070C0"/>
              </a:solidFill>
            </a:ln>
            <a:effectLst/>
            <a:sp3d>
              <a:contourClr>
                <a:srgbClr val="0070C0"/>
              </a:contourClr>
            </a:sp3d>
          </c:spPr>
          <c:invertIfNegative val="0"/>
          <c:dLbls>
            <c:dLbl>
              <c:idx val="0"/>
              <c:layout>
                <c:manualLayout>
                  <c:x val="0"/>
                  <c:y val="0.220436200426263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C1-417E-B57D-CC92AEE06194}"/>
                </c:ext>
              </c:extLst>
            </c:dLbl>
            <c:dLbl>
              <c:idx val="1"/>
              <c:layout>
                <c:manualLayout>
                  <c:x val="-1.8428929414153041E-3"/>
                  <c:y val="6.4293891790993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C1-417E-B57D-CC92AEE06194}"/>
                </c:ext>
              </c:extLst>
            </c:dLbl>
            <c:dLbl>
              <c:idx val="2"/>
              <c:layout>
                <c:manualLayout>
                  <c:x val="0"/>
                  <c:y val="0.241867497689927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C1-417E-B57D-CC92AEE06194}"/>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'[Cuadros Segundo Informe de Rendición de Cuentas 2021 financiero.xlsx]Numeral 6 Y 7'!$C$4:$E$4</c:f>
              <c:numCache>
                <c:formatCode>_("Q"* #,##0.00_);_("Q"* \(#,##0.00\);_("Q"* "-"??_);_(@_)</c:formatCode>
                <c:ptCount val="3"/>
                <c:pt idx="0">
                  <c:v>1051605</c:v>
                </c:pt>
                <c:pt idx="1">
                  <c:v>194469</c:v>
                </c:pt>
                <c:pt idx="2">
                  <c:v>857136</c:v>
                </c:pt>
              </c:numCache>
            </c:numRef>
          </c:val>
          <c:extLst>
            <c:ext xmlns:c16="http://schemas.microsoft.com/office/drawing/2014/chart" uri="{C3380CC4-5D6E-409C-BE32-E72D297353CC}">
              <c16:uniqueId val="{00000003-75C1-417E-B57D-CC92AEE06194}"/>
            </c:ext>
          </c:extLst>
        </c:ser>
        <c:ser>
          <c:idx val="1"/>
          <c:order val="1"/>
          <c:tx>
            <c:strRef>
              <c:f>'[Cuadros Segundo Informe de Rendición de Cuentas 2021 financiero.xlsx]Numeral 6 Y 7'!$A$5:$B$5</c:f>
              <c:strCache>
                <c:ptCount val="2"/>
                <c:pt idx="0">
                  <c:v> 500</c:v>
                </c:pt>
                <c:pt idx="1">
                  <c:v>TRANSFERENCIAS DE CAPITAL</c:v>
                </c:pt>
              </c:strCache>
            </c:strRef>
          </c:tx>
          <c:spPr>
            <a:solidFill>
              <a:srgbClr val="FFC000"/>
            </a:solidFill>
            <a:ln>
              <a:noFill/>
            </a:ln>
            <a:effectLst/>
            <a:sp3d/>
          </c:spPr>
          <c:invertIfNegative val="0"/>
          <c:dLbls>
            <c:dLbl>
              <c:idx val="0"/>
              <c:layout>
                <c:manualLayout>
                  <c:x val="3.6857858828306081E-3"/>
                  <c:y val="0.284730092217256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C1-417E-B57D-CC92AEE06194}"/>
                </c:ext>
              </c:extLst>
            </c:dLbl>
            <c:dLbl>
              <c:idx val="1"/>
              <c:layout>
                <c:manualLayout>
                  <c:x val="-6.7571960588172964E-17"/>
                  <c:y val="0.101033258528704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C1-417E-B57D-CC92AEE06194}"/>
                </c:ext>
              </c:extLst>
            </c:dLbl>
            <c:dLbl>
              <c:idx val="2"/>
              <c:layout>
                <c:manualLayout>
                  <c:x val="1.8428929414153041E-3"/>
                  <c:y val="0.266360408848401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C1-417E-B57D-CC92AEE06194}"/>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'[Cuadros Segundo Informe de Rendición de Cuentas 2021 financiero.xlsx]Numeral 6 Y 7'!$C$5:$E$5</c:f>
              <c:numCache>
                <c:formatCode>_("Q"* #,##0.00_);_("Q"* \(#,##0.00\);_("Q"* "-"??_);_(@_)</c:formatCode>
                <c:ptCount val="3"/>
                <c:pt idx="0">
                  <c:v>973848</c:v>
                </c:pt>
                <c:pt idx="1">
                  <c:v>200253.76</c:v>
                </c:pt>
                <c:pt idx="2">
                  <c:v>773594.24</c:v>
                </c:pt>
              </c:numCache>
            </c:numRef>
          </c:val>
          <c:extLst>
            <c:ext xmlns:c16="http://schemas.microsoft.com/office/drawing/2014/chart" uri="{C3380CC4-5D6E-409C-BE32-E72D297353CC}">
              <c16:uniqueId val="{00000007-75C1-417E-B57D-CC92AEE06194}"/>
            </c:ext>
          </c:extLst>
        </c:ser>
        <c:dLbls>
          <c:showLegendKey val="0"/>
          <c:showVal val="1"/>
          <c:showCatName val="0"/>
          <c:showSerName val="0"/>
          <c:showPercent val="0"/>
          <c:showBubbleSize val="0"/>
        </c:dLbls>
        <c:gapWidth val="50"/>
        <c:shape val="box"/>
        <c:axId val="672275504"/>
        <c:axId val="672277144"/>
        <c:axId val="0"/>
      </c:bar3DChart>
      <c:catAx>
        <c:axId val="67227550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672277144"/>
        <c:crosses val="autoZero"/>
        <c:auto val="1"/>
        <c:lblAlgn val="ctr"/>
        <c:lblOffset val="100"/>
        <c:noMultiLvlLbl val="0"/>
      </c:catAx>
      <c:valAx>
        <c:axId val="672277144"/>
        <c:scaling>
          <c:orientation val="minMax"/>
        </c:scaling>
        <c:delete val="0"/>
        <c:axPos val="l"/>
        <c:majorGridlines>
          <c:spPr>
            <a:ln w="9525" cap="flat" cmpd="sng" algn="ctr">
              <a:solidFill>
                <a:schemeClr val="tx1">
                  <a:lumMod val="15000"/>
                  <a:lumOff val="85000"/>
                </a:schemeClr>
              </a:solidFill>
              <a:round/>
            </a:ln>
            <a:effectLst/>
          </c:spPr>
        </c:majorGridlines>
        <c:numFmt formatCode="_(&quot;Q&quot;* #,##0.00_);_(&quot;Q&quot;* \(#,##0.00\);_(&quot;Q&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crossAx val="67227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G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F9314-58DC-44B2-8A2B-8C7D52060ED3}" type="doc">
      <dgm:prSet loTypeId="urn:microsoft.com/office/officeart/2005/8/layout/gear1" loCatId="process" qsTypeId="urn:microsoft.com/office/officeart/2005/8/quickstyle/simple1" qsCatId="simple" csTypeId="urn:microsoft.com/office/officeart/2005/8/colors/colorful5" csCatId="colorful" phldr="1"/>
      <dgm:spPr/>
    </dgm:pt>
    <dgm:pt modelId="{74A54FCB-2EAA-4EDC-8FD4-5229E512E8FE}">
      <dgm:prSet phldrT="[Texto]"/>
      <dgm:spPr/>
      <dgm:t>
        <a:bodyPr/>
        <a:lstStyle/>
        <a:p>
          <a:r>
            <a:rPr lang="es-GT" dirty="0"/>
            <a:t>Digitalización </a:t>
          </a:r>
        </a:p>
      </dgm:t>
    </dgm:pt>
    <dgm:pt modelId="{7DDC26FD-A046-4081-A0A7-955EB2EF84C3}" type="parTrans" cxnId="{E4CF8DC6-DA94-43BF-A5B2-CCE8E9E8B3FD}">
      <dgm:prSet/>
      <dgm:spPr/>
      <dgm:t>
        <a:bodyPr/>
        <a:lstStyle/>
        <a:p>
          <a:endParaRPr lang="es-GT"/>
        </a:p>
      </dgm:t>
    </dgm:pt>
    <dgm:pt modelId="{679F765C-7BE6-4099-9281-8208D5942622}" type="sibTrans" cxnId="{E4CF8DC6-DA94-43BF-A5B2-CCE8E9E8B3FD}">
      <dgm:prSet/>
      <dgm:spPr/>
      <dgm:t>
        <a:bodyPr/>
        <a:lstStyle/>
        <a:p>
          <a:endParaRPr lang="es-GT"/>
        </a:p>
      </dgm:t>
    </dgm:pt>
    <dgm:pt modelId="{56CEB51F-7E2E-40F6-9ABF-2AC2E157A313}">
      <dgm:prSet phldrT="[Texto]"/>
      <dgm:spPr/>
      <dgm:t>
        <a:bodyPr/>
        <a:lstStyle/>
        <a:p>
          <a:r>
            <a:rPr lang="es-GT" dirty="0"/>
            <a:t>Autorización</a:t>
          </a:r>
        </a:p>
      </dgm:t>
    </dgm:pt>
    <dgm:pt modelId="{768D037F-2ECB-42CA-AD8A-1B7E1AA38CCF}" type="parTrans" cxnId="{11C16E3C-EE9F-4FFF-9D39-6E1D50E68E4A}">
      <dgm:prSet/>
      <dgm:spPr/>
      <dgm:t>
        <a:bodyPr/>
        <a:lstStyle/>
        <a:p>
          <a:endParaRPr lang="es-GT"/>
        </a:p>
      </dgm:t>
    </dgm:pt>
    <dgm:pt modelId="{C1E7E7CD-AD37-49E8-8CE0-112A4B484B8A}" type="sibTrans" cxnId="{11C16E3C-EE9F-4FFF-9D39-6E1D50E68E4A}">
      <dgm:prSet/>
      <dgm:spPr/>
      <dgm:t>
        <a:bodyPr/>
        <a:lstStyle/>
        <a:p>
          <a:endParaRPr lang="es-GT"/>
        </a:p>
      </dgm:t>
    </dgm:pt>
    <dgm:pt modelId="{242AAA1F-128D-4052-9CCB-09970554DF57}">
      <dgm:prSet phldrT="[Texto]"/>
      <dgm:spPr/>
      <dgm:t>
        <a:bodyPr/>
        <a:lstStyle/>
        <a:p>
          <a:r>
            <a:rPr lang="es-GT" dirty="0"/>
            <a:t>Entrega</a:t>
          </a:r>
        </a:p>
      </dgm:t>
    </dgm:pt>
    <dgm:pt modelId="{5F7CF392-E52B-4C47-96E0-C6A19B1528BC}" type="parTrans" cxnId="{54913470-AFD1-4C3D-876D-1685245C3E61}">
      <dgm:prSet/>
      <dgm:spPr/>
      <dgm:t>
        <a:bodyPr/>
        <a:lstStyle/>
        <a:p>
          <a:endParaRPr lang="es-GT"/>
        </a:p>
      </dgm:t>
    </dgm:pt>
    <dgm:pt modelId="{DDF89C89-09D3-4EAA-9E86-852D08DDFD95}" type="sibTrans" cxnId="{54913470-AFD1-4C3D-876D-1685245C3E61}">
      <dgm:prSet/>
      <dgm:spPr/>
      <dgm:t>
        <a:bodyPr/>
        <a:lstStyle/>
        <a:p>
          <a:endParaRPr lang="es-GT"/>
        </a:p>
      </dgm:t>
    </dgm:pt>
    <dgm:pt modelId="{E34FD4B4-8FF3-4A53-AFA0-740AE859ECC8}" type="pres">
      <dgm:prSet presAssocID="{6C9F9314-58DC-44B2-8A2B-8C7D52060ED3}" presName="composite" presStyleCnt="0">
        <dgm:presLayoutVars>
          <dgm:chMax val="3"/>
          <dgm:animLvl val="lvl"/>
          <dgm:resizeHandles val="exact"/>
        </dgm:presLayoutVars>
      </dgm:prSet>
      <dgm:spPr/>
    </dgm:pt>
    <dgm:pt modelId="{30263B74-0271-4FBE-B3B9-96F623AC53A6}" type="pres">
      <dgm:prSet presAssocID="{74A54FCB-2EAA-4EDC-8FD4-5229E512E8FE}" presName="gear1" presStyleLbl="node1" presStyleIdx="0" presStyleCnt="3">
        <dgm:presLayoutVars>
          <dgm:chMax val="1"/>
          <dgm:bulletEnabled val="1"/>
        </dgm:presLayoutVars>
      </dgm:prSet>
      <dgm:spPr/>
    </dgm:pt>
    <dgm:pt modelId="{E4F1402D-8793-4190-8257-0ED1650F4E18}" type="pres">
      <dgm:prSet presAssocID="{74A54FCB-2EAA-4EDC-8FD4-5229E512E8FE}" presName="gear1srcNode" presStyleLbl="node1" presStyleIdx="0" presStyleCnt="3"/>
      <dgm:spPr/>
    </dgm:pt>
    <dgm:pt modelId="{4DFCC7D8-2197-4C64-AD35-D180AD2AE0DE}" type="pres">
      <dgm:prSet presAssocID="{74A54FCB-2EAA-4EDC-8FD4-5229E512E8FE}" presName="gear1dstNode" presStyleLbl="node1" presStyleIdx="0" presStyleCnt="3"/>
      <dgm:spPr/>
    </dgm:pt>
    <dgm:pt modelId="{CE5D2841-5827-4BA3-BBD7-1F5E27E31603}" type="pres">
      <dgm:prSet presAssocID="{56CEB51F-7E2E-40F6-9ABF-2AC2E157A313}" presName="gear2" presStyleLbl="node1" presStyleIdx="1" presStyleCnt="3">
        <dgm:presLayoutVars>
          <dgm:chMax val="1"/>
          <dgm:bulletEnabled val="1"/>
        </dgm:presLayoutVars>
      </dgm:prSet>
      <dgm:spPr/>
    </dgm:pt>
    <dgm:pt modelId="{97E0DF95-E87E-422E-9B01-80439E7A433A}" type="pres">
      <dgm:prSet presAssocID="{56CEB51F-7E2E-40F6-9ABF-2AC2E157A313}" presName="gear2srcNode" presStyleLbl="node1" presStyleIdx="1" presStyleCnt="3"/>
      <dgm:spPr/>
    </dgm:pt>
    <dgm:pt modelId="{A185BDAB-1CE5-4BDE-9B2C-5DF8BF9686D6}" type="pres">
      <dgm:prSet presAssocID="{56CEB51F-7E2E-40F6-9ABF-2AC2E157A313}" presName="gear2dstNode" presStyleLbl="node1" presStyleIdx="1" presStyleCnt="3"/>
      <dgm:spPr/>
    </dgm:pt>
    <dgm:pt modelId="{4AA71289-EF4D-45AA-B01E-4B09A9A62CDB}" type="pres">
      <dgm:prSet presAssocID="{242AAA1F-128D-4052-9CCB-09970554DF57}" presName="gear3" presStyleLbl="node1" presStyleIdx="2" presStyleCnt="3"/>
      <dgm:spPr/>
    </dgm:pt>
    <dgm:pt modelId="{D8BE6353-64AC-47AF-B826-4B1A281CC700}" type="pres">
      <dgm:prSet presAssocID="{242AAA1F-128D-4052-9CCB-09970554DF57}" presName="gear3tx" presStyleLbl="node1" presStyleIdx="2" presStyleCnt="3">
        <dgm:presLayoutVars>
          <dgm:chMax val="1"/>
          <dgm:bulletEnabled val="1"/>
        </dgm:presLayoutVars>
      </dgm:prSet>
      <dgm:spPr/>
    </dgm:pt>
    <dgm:pt modelId="{F342B2B1-A4E7-4D93-81B8-12D0B17BBAF8}" type="pres">
      <dgm:prSet presAssocID="{242AAA1F-128D-4052-9CCB-09970554DF57}" presName="gear3srcNode" presStyleLbl="node1" presStyleIdx="2" presStyleCnt="3"/>
      <dgm:spPr/>
    </dgm:pt>
    <dgm:pt modelId="{16C4FECC-5F93-4692-98A4-5B8E3EC3BCE1}" type="pres">
      <dgm:prSet presAssocID="{242AAA1F-128D-4052-9CCB-09970554DF57}" presName="gear3dstNode" presStyleLbl="node1" presStyleIdx="2" presStyleCnt="3"/>
      <dgm:spPr/>
    </dgm:pt>
    <dgm:pt modelId="{97078701-B9E2-4E0D-811D-7DD335EF7701}" type="pres">
      <dgm:prSet presAssocID="{679F765C-7BE6-4099-9281-8208D5942622}" presName="connector1" presStyleLbl="sibTrans2D1" presStyleIdx="0" presStyleCnt="3"/>
      <dgm:spPr/>
    </dgm:pt>
    <dgm:pt modelId="{1BF6D861-C44F-4951-88C8-25D86BD5BE31}" type="pres">
      <dgm:prSet presAssocID="{C1E7E7CD-AD37-49E8-8CE0-112A4B484B8A}" presName="connector2" presStyleLbl="sibTrans2D1" presStyleIdx="1" presStyleCnt="3"/>
      <dgm:spPr/>
    </dgm:pt>
    <dgm:pt modelId="{2A072FCC-40CE-4A3E-A387-37A66FFCCF47}" type="pres">
      <dgm:prSet presAssocID="{DDF89C89-09D3-4EAA-9E86-852D08DDFD95}" presName="connector3" presStyleLbl="sibTrans2D1" presStyleIdx="2" presStyleCnt="3"/>
      <dgm:spPr/>
    </dgm:pt>
  </dgm:ptLst>
  <dgm:cxnLst>
    <dgm:cxn modelId="{11C16E3C-EE9F-4FFF-9D39-6E1D50E68E4A}" srcId="{6C9F9314-58DC-44B2-8A2B-8C7D52060ED3}" destId="{56CEB51F-7E2E-40F6-9ABF-2AC2E157A313}" srcOrd="1" destOrd="0" parTransId="{768D037F-2ECB-42CA-AD8A-1B7E1AA38CCF}" sibTransId="{C1E7E7CD-AD37-49E8-8CE0-112A4B484B8A}"/>
    <dgm:cxn modelId="{BACFD560-B656-4E58-9557-DC526ED242DF}" type="presOf" srcId="{242AAA1F-128D-4052-9CCB-09970554DF57}" destId="{D8BE6353-64AC-47AF-B826-4B1A281CC700}" srcOrd="1" destOrd="0" presId="urn:microsoft.com/office/officeart/2005/8/layout/gear1"/>
    <dgm:cxn modelId="{54913470-AFD1-4C3D-876D-1685245C3E61}" srcId="{6C9F9314-58DC-44B2-8A2B-8C7D52060ED3}" destId="{242AAA1F-128D-4052-9CCB-09970554DF57}" srcOrd="2" destOrd="0" parTransId="{5F7CF392-E52B-4C47-96E0-C6A19B1528BC}" sibTransId="{DDF89C89-09D3-4EAA-9E86-852D08DDFD95}"/>
    <dgm:cxn modelId="{BD1C4256-4D82-4F4A-81A2-53E2046F3C4A}" type="presOf" srcId="{242AAA1F-128D-4052-9CCB-09970554DF57}" destId="{F342B2B1-A4E7-4D93-81B8-12D0B17BBAF8}" srcOrd="2" destOrd="0" presId="urn:microsoft.com/office/officeart/2005/8/layout/gear1"/>
    <dgm:cxn modelId="{5D2A1677-4971-4627-932A-A8A289F700E5}" type="presOf" srcId="{242AAA1F-128D-4052-9CCB-09970554DF57}" destId="{16C4FECC-5F93-4692-98A4-5B8E3EC3BCE1}" srcOrd="3" destOrd="0" presId="urn:microsoft.com/office/officeart/2005/8/layout/gear1"/>
    <dgm:cxn modelId="{15B9557D-F4AD-4B10-8B75-58198B05F2A8}" type="presOf" srcId="{C1E7E7CD-AD37-49E8-8CE0-112A4B484B8A}" destId="{1BF6D861-C44F-4951-88C8-25D86BD5BE31}" srcOrd="0" destOrd="0" presId="urn:microsoft.com/office/officeart/2005/8/layout/gear1"/>
    <dgm:cxn modelId="{9E5A0299-BB0E-4885-8B3E-F73BF1E874A2}" type="presOf" srcId="{DDF89C89-09D3-4EAA-9E86-852D08DDFD95}" destId="{2A072FCC-40CE-4A3E-A387-37A66FFCCF47}" srcOrd="0" destOrd="0" presId="urn:microsoft.com/office/officeart/2005/8/layout/gear1"/>
    <dgm:cxn modelId="{89547899-B225-4B60-A2AC-BC3515438B00}" type="presOf" srcId="{74A54FCB-2EAA-4EDC-8FD4-5229E512E8FE}" destId="{4DFCC7D8-2197-4C64-AD35-D180AD2AE0DE}" srcOrd="2" destOrd="0" presId="urn:microsoft.com/office/officeart/2005/8/layout/gear1"/>
    <dgm:cxn modelId="{7E65EE9A-DB97-45BD-A6DC-EAB7FBE07913}" type="presOf" srcId="{679F765C-7BE6-4099-9281-8208D5942622}" destId="{97078701-B9E2-4E0D-811D-7DD335EF7701}" srcOrd="0" destOrd="0" presId="urn:microsoft.com/office/officeart/2005/8/layout/gear1"/>
    <dgm:cxn modelId="{44BF8D9B-FE78-4C55-8D7A-298FC7B025E7}" type="presOf" srcId="{56CEB51F-7E2E-40F6-9ABF-2AC2E157A313}" destId="{CE5D2841-5827-4BA3-BBD7-1F5E27E31603}" srcOrd="0" destOrd="0" presId="urn:microsoft.com/office/officeart/2005/8/layout/gear1"/>
    <dgm:cxn modelId="{43AC00A1-A7F6-4C59-840F-FF1475947EE3}" type="presOf" srcId="{56CEB51F-7E2E-40F6-9ABF-2AC2E157A313}" destId="{A185BDAB-1CE5-4BDE-9B2C-5DF8BF9686D6}" srcOrd="2" destOrd="0" presId="urn:microsoft.com/office/officeart/2005/8/layout/gear1"/>
    <dgm:cxn modelId="{57D3DCAA-DE5A-484F-B273-930A407AF665}" type="presOf" srcId="{74A54FCB-2EAA-4EDC-8FD4-5229E512E8FE}" destId="{E4F1402D-8793-4190-8257-0ED1650F4E18}" srcOrd="1" destOrd="0" presId="urn:microsoft.com/office/officeart/2005/8/layout/gear1"/>
    <dgm:cxn modelId="{6450BBB5-906B-4085-BAAA-A58E70333D81}" type="presOf" srcId="{242AAA1F-128D-4052-9CCB-09970554DF57}" destId="{4AA71289-EF4D-45AA-B01E-4B09A9A62CDB}" srcOrd="0" destOrd="0" presId="urn:microsoft.com/office/officeart/2005/8/layout/gear1"/>
    <dgm:cxn modelId="{E4CF8DC6-DA94-43BF-A5B2-CCE8E9E8B3FD}" srcId="{6C9F9314-58DC-44B2-8A2B-8C7D52060ED3}" destId="{74A54FCB-2EAA-4EDC-8FD4-5229E512E8FE}" srcOrd="0" destOrd="0" parTransId="{7DDC26FD-A046-4081-A0A7-955EB2EF84C3}" sibTransId="{679F765C-7BE6-4099-9281-8208D5942622}"/>
    <dgm:cxn modelId="{AABA7CE2-B29F-4453-9F52-DD6313275CDB}" type="presOf" srcId="{6C9F9314-58DC-44B2-8A2B-8C7D52060ED3}" destId="{E34FD4B4-8FF3-4A53-AFA0-740AE859ECC8}" srcOrd="0" destOrd="0" presId="urn:microsoft.com/office/officeart/2005/8/layout/gear1"/>
    <dgm:cxn modelId="{82E406E4-70FC-400A-81D9-74F638E387B8}" type="presOf" srcId="{74A54FCB-2EAA-4EDC-8FD4-5229E512E8FE}" destId="{30263B74-0271-4FBE-B3B9-96F623AC53A6}" srcOrd="0" destOrd="0" presId="urn:microsoft.com/office/officeart/2005/8/layout/gear1"/>
    <dgm:cxn modelId="{E66563F0-6754-4094-A2E4-7CD7B148D805}" type="presOf" srcId="{56CEB51F-7E2E-40F6-9ABF-2AC2E157A313}" destId="{97E0DF95-E87E-422E-9B01-80439E7A433A}" srcOrd="1" destOrd="0" presId="urn:microsoft.com/office/officeart/2005/8/layout/gear1"/>
    <dgm:cxn modelId="{C58D6CE4-FDB6-4719-9E22-6606C8775999}" type="presParOf" srcId="{E34FD4B4-8FF3-4A53-AFA0-740AE859ECC8}" destId="{30263B74-0271-4FBE-B3B9-96F623AC53A6}" srcOrd="0" destOrd="0" presId="urn:microsoft.com/office/officeart/2005/8/layout/gear1"/>
    <dgm:cxn modelId="{57F18444-0E39-48B8-B1DF-21FCE1DA2777}" type="presParOf" srcId="{E34FD4B4-8FF3-4A53-AFA0-740AE859ECC8}" destId="{E4F1402D-8793-4190-8257-0ED1650F4E18}" srcOrd="1" destOrd="0" presId="urn:microsoft.com/office/officeart/2005/8/layout/gear1"/>
    <dgm:cxn modelId="{D6100875-34D7-4ED3-BBAE-A833CDA85A7F}" type="presParOf" srcId="{E34FD4B4-8FF3-4A53-AFA0-740AE859ECC8}" destId="{4DFCC7D8-2197-4C64-AD35-D180AD2AE0DE}" srcOrd="2" destOrd="0" presId="urn:microsoft.com/office/officeart/2005/8/layout/gear1"/>
    <dgm:cxn modelId="{5A0B0BCC-24C4-47B8-B7AB-DC16F6ADB974}" type="presParOf" srcId="{E34FD4B4-8FF3-4A53-AFA0-740AE859ECC8}" destId="{CE5D2841-5827-4BA3-BBD7-1F5E27E31603}" srcOrd="3" destOrd="0" presId="urn:microsoft.com/office/officeart/2005/8/layout/gear1"/>
    <dgm:cxn modelId="{7C6D81FD-91B8-4844-91DC-F2A2A466502C}" type="presParOf" srcId="{E34FD4B4-8FF3-4A53-AFA0-740AE859ECC8}" destId="{97E0DF95-E87E-422E-9B01-80439E7A433A}" srcOrd="4" destOrd="0" presId="urn:microsoft.com/office/officeart/2005/8/layout/gear1"/>
    <dgm:cxn modelId="{4BB2C2F6-0D67-4010-8B8C-452D6D15D59D}" type="presParOf" srcId="{E34FD4B4-8FF3-4A53-AFA0-740AE859ECC8}" destId="{A185BDAB-1CE5-4BDE-9B2C-5DF8BF9686D6}" srcOrd="5" destOrd="0" presId="urn:microsoft.com/office/officeart/2005/8/layout/gear1"/>
    <dgm:cxn modelId="{A92F9225-FFC1-4B39-A1F8-D9EC3F4BD4AE}" type="presParOf" srcId="{E34FD4B4-8FF3-4A53-AFA0-740AE859ECC8}" destId="{4AA71289-EF4D-45AA-B01E-4B09A9A62CDB}" srcOrd="6" destOrd="0" presId="urn:microsoft.com/office/officeart/2005/8/layout/gear1"/>
    <dgm:cxn modelId="{DB7D52E0-ADB9-4D5A-8785-472BB285DDC1}" type="presParOf" srcId="{E34FD4B4-8FF3-4A53-AFA0-740AE859ECC8}" destId="{D8BE6353-64AC-47AF-B826-4B1A281CC700}" srcOrd="7" destOrd="0" presId="urn:microsoft.com/office/officeart/2005/8/layout/gear1"/>
    <dgm:cxn modelId="{B92DBCF5-B2CE-4B08-A25B-5EE700466462}" type="presParOf" srcId="{E34FD4B4-8FF3-4A53-AFA0-740AE859ECC8}" destId="{F342B2B1-A4E7-4D93-81B8-12D0B17BBAF8}" srcOrd="8" destOrd="0" presId="urn:microsoft.com/office/officeart/2005/8/layout/gear1"/>
    <dgm:cxn modelId="{ED8C12A1-7381-4456-A8AB-95D680C3F47B}" type="presParOf" srcId="{E34FD4B4-8FF3-4A53-AFA0-740AE859ECC8}" destId="{16C4FECC-5F93-4692-98A4-5B8E3EC3BCE1}" srcOrd="9" destOrd="0" presId="urn:microsoft.com/office/officeart/2005/8/layout/gear1"/>
    <dgm:cxn modelId="{45A73628-A66A-403F-987F-5292346FB140}" type="presParOf" srcId="{E34FD4B4-8FF3-4A53-AFA0-740AE859ECC8}" destId="{97078701-B9E2-4E0D-811D-7DD335EF7701}" srcOrd="10" destOrd="0" presId="urn:microsoft.com/office/officeart/2005/8/layout/gear1"/>
    <dgm:cxn modelId="{4273AFE2-535A-434A-8DC5-1721FF4BC6BC}" type="presParOf" srcId="{E34FD4B4-8FF3-4A53-AFA0-740AE859ECC8}" destId="{1BF6D861-C44F-4951-88C8-25D86BD5BE31}" srcOrd="11" destOrd="0" presId="urn:microsoft.com/office/officeart/2005/8/layout/gear1"/>
    <dgm:cxn modelId="{0555D55F-E33A-4A43-9409-A4E23C8E9E31}" type="presParOf" srcId="{E34FD4B4-8FF3-4A53-AFA0-740AE859ECC8}" destId="{2A072FCC-40CE-4A3E-A387-37A66FFCCF4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63B74-0271-4FBE-B3B9-96F623AC53A6}">
      <dsp:nvSpPr>
        <dsp:cNvPr id="0" name=""/>
        <dsp:cNvSpPr/>
      </dsp:nvSpPr>
      <dsp:spPr>
        <a:xfrm>
          <a:off x="3651944" y="1735670"/>
          <a:ext cx="2121374" cy="2121374"/>
        </a:xfrm>
        <a:prstGeom prst="gear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GT" sz="1100" kern="1200" dirty="0"/>
            <a:t>Digitalización </a:t>
          </a:r>
        </a:p>
      </dsp:txBody>
      <dsp:txXfrm>
        <a:off x="4078435" y="2232592"/>
        <a:ext cx="1268392" cy="1090430"/>
      </dsp:txXfrm>
    </dsp:sp>
    <dsp:sp modelId="{CE5D2841-5827-4BA3-BBD7-1F5E27E31603}">
      <dsp:nvSpPr>
        <dsp:cNvPr id="0" name=""/>
        <dsp:cNvSpPr/>
      </dsp:nvSpPr>
      <dsp:spPr>
        <a:xfrm>
          <a:off x="2417689" y="1234254"/>
          <a:ext cx="1542818" cy="1542818"/>
        </a:xfrm>
        <a:prstGeom prst="gear6">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GT" sz="1100" kern="1200" dirty="0"/>
            <a:t>Autorización</a:t>
          </a:r>
        </a:p>
      </dsp:txBody>
      <dsp:txXfrm>
        <a:off x="2806098" y="1625011"/>
        <a:ext cx="766000" cy="761304"/>
      </dsp:txXfrm>
    </dsp:sp>
    <dsp:sp modelId="{4AA71289-EF4D-45AA-B01E-4B09A9A62CDB}">
      <dsp:nvSpPr>
        <dsp:cNvPr id="0" name=""/>
        <dsp:cNvSpPr/>
      </dsp:nvSpPr>
      <dsp:spPr>
        <a:xfrm rot="20700000">
          <a:off x="3281825" y="169867"/>
          <a:ext cx="1511646" cy="1511646"/>
        </a:xfrm>
        <a:prstGeom prst="gear6">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GT" sz="1100" kern="1200" dirty="0"/>
            <a:t>Entrega</a:t>
          </a:r>
        </a:p>
      </dsp:txBody>
      <dsp:txXfrm rot="-20700000">
        <a:off x="3613373" y="501415"/>
        <a:ext cx="848549" cy="848549"/>
      </dsp:txXfrm>
    </dsp:sp>
    <dsp:sp modelId="{97078701-B9E2-4E0D-811D-7DD335EF7701}">
      <dsp:nvSpPr>
        <dsp:cNvPr id="0" name=""/>
        <dsp:cNvSpPr/>
      </dsp:nvSpPr>
      <dsp:spPr>
        <a:xfrm>
          <a:off x="3485160" y="1417637"/>
          <a:ext cx="2715359" cy="2715359"/>
        </a:xfrm>
        <a:prstGeom prst="circularArrow">
          <a:avLst>
            <a:gd name="adj1" fmla="val 4687"/>
            <a:gd name="adj2" fmla="val 299029"/>
            <a:gd name="adj3" fmla="val 2507682"/>
            <a:gd name="adj4" fmla="val 15879675"/>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F6D861-C44F-4951-88C8-25D86BD5BE31}">
      <dsp:nvSpPr>
        <dsp:cNvPr id="0" name=""/>
        <dsp:cNvSpPr/>
      </dsp:nvSpPr>
      <dsp:spPr>
        <a:xfrm>
          <a:off x="2144459" y="894334"/>
          <a:ext cx="1972878" cy="1972878"/>
        </a:xfrm>
        <a:prstGeom prst="leftCircularArrow">
          <a:avLst>
            <a:gd name="adj1" fmla="val 6452"/>
            <a:gd name="adj2" fmla="val 429999"/>
            <a:gd name="adj3" fmla="val 10489124"/>
            <a:gd name="adj4" fmla="val 14837806"/>
            <a:gd name="adj5" fmla="val 7527"/>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072FCC-40CE-4A3E-A387-37A66FFCCF47}">
      <dsp:nvSpPr>
        <dsp:cNvPr id="0" name=""/>
        <dsp:cNvSpPr/>
      </dsp:nvSpPr>
      <dsp:spPr>
        <a:xfrm>
          <a:off x="2932165" y="-159792"/>
          <a:ext cx="2127160" cy="2127160"/>
        </a:xfrm>
        <a:prstGeom prst="circularArrow">
          <a:avLst>
            <a:gd name="adj1" fmla="val 5984"/>
            <a:gd name="adj2" fmla="val 394124"/>
            <a:gd name="adj3" fmla="val 13313824"/>
            <a:gd name="adj4" fmla="val 10508221"/>
            <a:gd name="adj5" fmla="val 6981"/>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1B7F64-6697-462B-B320-804727E6797E}" type="datetimeFigureOut">
              <a:rPr lang="es-GT" smtClean="0"/>
              <a:t>20/09/2021</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6D562-7CA5-4452-BF65-893F028BBA00}" type="slidenum">
              <a:rPr lang="es-GT" smtClean="0"/>
              <a:t>‹Nº›</a:t>
            </a:fld>
            <a:endParaRPr lang="es-GT"/>
          </a:p>
        </p:txBody>
      </p:sp>
    </p:spTree>
    <p:extLst>
      <p:ext uri="{BB962C8B-B14F-4D97-AF65-F5344CB8AC3E}">
        <p14:creationId xmlns:p14="http://schemas.microsoft.com/office/powerpoint/2010/main" val="89944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34012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77012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38214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118216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581994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35213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21666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7542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140665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51500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14336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773927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822654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725754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935158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686453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274240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200296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05146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449283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654209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39961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481464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3955906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15460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803544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48650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49850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70009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36708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91452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716786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69046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GT"/>
          </a:p>
        </p:txBody>
      </p:sp>
      <p:sp>
        <p:nvSpPr>
          <p:cNvPr id="4" name="Marcador de fecha 3"/>
          <p:cNvSpPr>
            <a:spLocks noGrp="1"/>
          </p:cNvSpPr>
          <p:nvPr>
            <p:ph type="dt" sz="half" idx="10"/>
          </p:nvPr>
        </p:nvSpPr>
        <p:spPr/>
        <p:txBody>
          <a:bodyPr/>
          <a:lstStyle/>
          <a:p>
            <a:fld id="{14AC616D-130C-4FC8-BBD6-68A472023EBD}" type="datetimeFigureOut">
              <a:rPr lang="es-GT" smtClean="0"/>
              <a:t>20/09/2021</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168788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14AC616D-130C-4FC8-BBD6-68A472023EBD}" type="datetimeFigureOut">
              <a:rPr lang="es-GT" smtClean="0"/>
              <a:t>20/09/2021</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486700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14AC616D-130C-4FC8-BBD6-68A472023EBD}" type="datetimeFigureOut">
              <a:rPr lang="es-GT" smtClean="0"/>
              <a:t>20/09/2021</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166418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14AC616D-130C-4FC8-BBD6-68A472023EBD}" type="datetimeFigureOut">
              <a:rPr lang="es-GT" smtClean="0"/>
              <a:t>20/09/2021</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384380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4AC616D-130C-4FC8-BBD6-68A472023EBD}" type="datetimeFigureOut">
              <a:rPr lang="es-GT" smtClean="0"/>
              <a:t>20/09/2021</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200155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p:cNvSpPr>
            <a:spLocks noGrp="1"/>
          </p:cNvSpPr>
          <p:nvPr>
            <p:ph type="dt" sz="half" idx="10"/>
          </p:nvPr>
        </p:nvSpPr>
        <p:spPr/>
        <p:txBody>
          <a:bodyPr/>
          <a:lstStyle/>
          <a:p>
            <a:fld id="{14AC616D-130C-4FC8-BBD6-68A472023EBD}" type="datetimeFigureOut">
              <a:rPr lang="es-GT" smtClean="0"/>
              <a:t>20/09/2021</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77362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p:cNvSpPr>
            <a:spLocks noGrp="1"/>
          </p:cNvSpPr>
          <p:nvPr>
            <p:ph type="dt" sz="half" idx="10"/>
          </p:nvPr>
        </p:nvSpPr>
        <p:spPr/>
        <p:txBody>
          <a:bodyPr/>
          <a:lstStyle/>
          <a:p>
            <a:fld id="{14AC616D-130C-4FC8-BBD6-68A472023EBD}" type="datetimeFigureOut">
              <a:rPr lang="es-GT" smtClean="0"/>
              <a:t>20/09/2021</a:t>
            </a:fld>
            <a:endParaRPr lang="es-GT"/>
          </a:p>
        </p:txBody>
      </p:sp>
      <p:sp>
        <p:nvSpPr>
          <p:cNvPr id="8" name="Marcador de pie de página 7"/>
          <p:cNvSpPr>
            <a:spLocks noGrp="1"/>
          </p:cNvSpPr>
          <p:nvPr>
            <p:ph type="ftr" sz="quarter" idx="11"/>
          </p:nvPr>
        </p:nvSpPr>
        <p:spPr/>
        <p:txBody>
          <a:bodyPr/>
          <a:lstStyle/>
          <a:p>
            <a:endParaRPr lang="es-GT"/>
          </a:p>
        </p:txBody>
      </p:sp>
      <p:sp>
        <p:nvSpPr>
          <p:cNvPr id="9" name="Marcador de número de diapositiva 8"/>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126286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fecha 2"/>
          <p:cNvSpPr>
            <a:spLocks noGrp="1"/>
          </p:cNvSpPr>
          <p:nvPr>
            <p:ph type="dt" sz="half" idx="10"/>
          </p:nvPr>
        </p:nvSpPr>
        <p:spPr/>
        <p:txBody>
          <a:bodyPr/>
          <a:lstStyle/>
          <a:p>
            <a:fld id="{14AC616D-130C-4FC8-BBD6-68A472023EBD}" type="datetimeFigureOut">
              <a:rPr lang="es-GT" smtClean="0"/>
              <a:t>20/09/2021</a:t>
            </a:fld>
            <a:endParaRPr lang="es-GT"/>
          </a:p>
        </p:txBody>
      </p:sp>
      <p:sp>
        <p:nvSpPr>
          <p:cNvPr id="4" name="Marcador de pie de página 3"/>
          <p:cNvSpPr>
            <a:spLocks noGrp="1"/>
          </p:cNvSpPr>
          <p:nvPr>
            <p:ph type="ftr" sz="quarter" idx="11"/>
          </p:nvPr>
        </p:nvSpPr>
        <p:spPr/>
        <p:txBody>
          <a:bodyPr/>
          <a:lstStyle/>
          <a:p>
            <a:endParaRPr lang="es-GT"/>
          </a:p>
        </p:txBody>
      </p:sp>
      <p:sp>
        <p:nvSpPr>
          <p:cNvPr id="5" name="Marcador de número de diapositiva 4"/>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158813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AC616D-130C-4FC8-BBD6-68A472023EBD}" type="datetimeFigureOut">
              <a:rPr lang="es-GT" smtClean="0"/>
              <a:t>20/09/2021</a:t>
            </a:fld>
            <a:endParaRPr lang="es-GT"/>
          </a:p>
        </p:txBody>
      </p:sp>
      <p:sp>
        <p:nvSpPr>
          <p:cNvPr id="3" name="Marcador de pie de página 2"/>
          <p:cNvSpPr>
            <a:spLocks noGrp="1"/>
          </p:cNvSpPr>
          <p:nvPr>
            <p:ph type="ftr" sz="quarter" idx="11"/>
          </p:nvPr>
        </p:nvSpPr>
        <p:spPr/>
        <p:txBody>
          <a:bodyPr/>
          <a:lstStyle/>
          <a:p>
            <a:endParaRPr lang="es-GT"/>
          </a:p>
        </p:txBody>
      </p:sp>
      <p:sp>
        <p:nvSpPr>
          <p:cNvPr id="4" name="Marcador de número de diapositiva 3"/>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256017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4AC616D-130C-4FC8-BBD6-68A472023EBD}" type="datetimeFigureOut">
              <a:rPr lang="es-GT" smtClean="0"/>
              <a:t>20/09/2021</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2320509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4AC616D-130C-4FC8-BBD6-68A472023EBD}" type="datetimeFigureOut">
              <a:rPr lang="es-GT" smtClean="0"/>
              <a:t>20/09/2021</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B0F1F4B6-5183-499E-AA4E-8942BED5E84E}" type="slidenum">
              <a:rPr lang="es-GT" smtClean="0"/>
              <a:t>‹Nº›</a:t>
            </a:fld>
            <a:endParaRPr lang="es-GT"/>
          </a:p>
        </p:txBody>
      </p:sp>
    </p:spTree>
    <p:extLst>
      <p:ext uri="{BB962C8B-B14F-4D97-AF65-F5344CB8AC3E}">
        <p14:creationId xmlns:p14="http://schemas.microsoft.com/office/powerpoint/2010/main" val="230799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C616D-130C-4FC8-BBD6-68A472023EBD}" type="datetimeFigureOut">
              <a:rPr lang="es-GT" smtClean="0"/>
              <a:t>20/09/2021</a:t>
            </a:fld>
            <a:endParaRPr lang="es-GT"/>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1F4B6-5183-499E-AA4E-8942BED5E84E}" type="slidenum">
              <a:rPr lang="es-GT" smtClean="0"/>
              <a:t>‹Nº›</a:t>
            </a:fld>
            <a:endParaRPr lang="es-GT"/>
          </a:p>
        </p:txBody>
      </p:sp>
    </p:spTree>
    <p:extLst>
      <p:ext uri="{BB962C8B-B14F-4D97-AF65-F5344CB8AC3E}">
        <p14:creationId xmlns:p14="http://schemas.microsoft.com/office/powerpoint/2010/main" val="38377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E31E71A-AC9B-4B20-A8F2-11DD3AC71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2" name="Título 1">
            <a:extLst>
              <a:ext uri="{FF2B5EF4-FFF2-40B4-BE49-F238E27FC236}">
                <a16:creationId xmlns:a16="http://schemas.microsoft.com/office/drawing/2014/main" id="{E40743F2-234A-4544-BBAC-8877FB423F76}"/>
              </a:ext>
            </a:extLst>
          </p:cNvPr>
          <p:cNvSpPr>
            <a:spLocks noGrp="1"/>
          </p:cNvSpPr>
          <p:nvPr>
            <p:ph type="ctrTitle"/>
          </p:nvPr>
        </p:nvSpPr>
        <p:spPr>
          <a:xfrm>
            <a:off x="1277814" y="3516351"/>
            <a:ext cx="9976338" cy="1959354"/>
          </a:xfrm>
          <a:solidFill>
            <a:schemeClr val="bg1">
              <a:alpha val="72000"/>
            </a:schemeClr>
          </a:solidFill>
          <a:effectLst>
            <a:outerShdw blurRad="50800" dist="50800" dir="5400000" sx="1000" sy="1000" algn="ctr" rotWithShape="0">
              <a:srgbClr val="000000"/>
            </a:outerShdw>
          </a:effectLst>
        </p:spPr>
        <p:txBody>
          <a:bodyPr anchor="ctr" anchorCtr="0">
            <a:normAutofit fontScale="90000"/>
          </a:bodyPr>
          <a:lstStyle/>
          <a:p>
            <a:r>
              <a:rPr lang="es-GT" sz="3200" b="1" dirty="0">
                <a:solidFill>
                  <a:srgbClr val="197BB4"/>
                </a:solidFill>
                <a:latin typeface="Montserrat"/>
              </a:rPr>
              <a:t>RENDICIÓN DE CUENTAS</a:t>
            </a:r>
            <a:br>
              <a:rPr lang="es-GT" sz="3200" b="1" dirty="0">
                <a:latin typeface="Montserrat" panose="00000500000000000000" pitchFamily="50" charset="0"/>
              </a:rPr>
            </a:br>
            <a:r>
              <a:rPr lang="es-GT" sz="3200" b="1" dirty="0">
                <a:solidFill>
                  <a:srgbClr val="197BB4"/>
                </a:solidFill>
                <a:latin typeface="Montserrat"/>
              </a:rPr>
              <a:t>PRIMER CUATRIMESTRE 2021</a:t>
            </a:r>
            <a:br>
              <a:rPr lang="es-GT" sz="3200" b="1" dirty="0">
                <a:latin typeface="Montserrat" panose="00000500000000000000" pitchFamily="50" charset="0"/>
              </a:rPr>
            </a:br>
            <a:r>
              <a:rPr lang="es-GT" sz="3200" b="1" dirty="0">
                <a:solidFill>
                  <a:srgbClr val="197BB4"/>
                </a:solidFill>
                <a:latin typeface="Montserrat"/>
              </a:rPr>
              <a:t>CONSEJO NACIONAL DE ÁREAS PROTEGIDAS</a:t>
            </a:r>
            <a:br>
              <a:rPr lang="es-GT" sz="3200" b="1" dirty="0">
                <a:solidFill>
                  <a:srgbClr val="197BB4"/>
                </a:solidFill>
                <a:latin typeface="Montserrat"/>
              </a:rPr>
            </a:br>
            <a:r>
              <a:rPr lang="es-GT" sz="3200" b="1" dirty="0">
                <a:solidFill>
                  <a:srgbClr val="197BB4"/>
                </a:solidFill>
                <a:latin typeface="Montserrat"/>
              </a:rPr>
              <a:t> –CONAP-</a:t>
            </a:r>
            <a:br>
              <a:rPr lang="es-GT" sz="3200" dirty="0">
                <a:latin typeface="Montserrat"/>
              </a:rPr>
            </a:br>
            <a:endParaRPr lang="es-GT" sz="3200" b="1" dirty="0">
              <a:solidFill>
                <a:schemeClr val="accent1">
                  <a:lumMod val="50000"/>
                </a:schemeClr>
              </a:solidFill>
              <a:latin typeface="Montserrat"/>
            </a:endParaRPr>
          </a:p>
        </p:txBody>
      </p:sp>
      <p:sp>
        <p:nvSpPr>
          <p:cNvPr id="3" name="CuadroTexto 2">
            <a:extLst>
              <a:ext uri="{FF2B5EF4-FFF2-40B4-BE49-F238E27FC236}">
                <a16:creationId xmlns:a16="http://schemas.microsoft.com/office/drawing/2014/main" id="{27D8FEA5-E77E-460B-AF83-66BBEF631D74}"/>
              </a:ext>
            </a:extLst>
          </p:cNvPr>
          <p:cNvSpPr txBox="1"/>
          <p:nvPr/>
        </p:nvSpPr>
        <p:spPr>
          <a:xfrm>
            <a:off x="3941840" y="2879984"/>
            <a:ext cx="51014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sz="2400" b="1">
              <a:solidFill>
                <a:schemeClr val="bg2">
                  <a:lumMod val="75000"/>
                </a:schemeClr>
              </a:solidFill>
              <a:latin typeface="Montserrat"/>
              <a:ea typeface="+mj-ea"/>
              <a:cs typeface="+mj-cs"/>
            </a:endParaRPr>
          </a:p>
        </p:txBody>
      </p:sp>
    </p:spTree>
    <p:extLst>
      <p:ext uri="{BB962C8B-B14F-4D97-AF65-F5344CB8AC3E}">
        <p14:creationId xmlns:p14="http://schemas.microsoft.com/office/powerpoint/2010/main" val="181429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8245459" y="1337780"/>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Parque Regional Municipal Concepción Chiquirichapa </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240772" y="3045413"/>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latin typeface="Montserrat" panose="00000500000000000000"/>
              </a:rPr>
              <a:t>Parque Regional Municipal Joya Grande</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279684" cy="52295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3. Con la colaboración del Proyecto "Promoviendo Territorios Sostenibles en Paisajes de la Cadena Volcánica Central de Guatemala”, se desarrolla el seguimiento y análisis al proceso de actualización de los Planes Maestros.</a:t>
            </a:r>
          </a:p>
          <a:p>
            <a:pPr marL="0" indent="0">
              <a:buNone/>
            </a:pPr>
            <a:r>
              <a:rPr lang="es-MX" sz="2000" dirty="0"/>
              <a:t>    </a:t>
            </a:r>
            <a:endParaRPr lang="es-GT" dirty="0"/>
          </a:p>
          <a:p>
            <a:pPr marL="0" indent="0">
              <a:buFont typeface="Arial" panose="020B0604020202020204" pitchFamily="34" charset="0"/>
              <a:buNone/>
            </a:pPr>
            <a:endParaRPr lang="es-GT" dirty="0"/>
          </a:p>
          <a:p>
            <a:pPr marL="0" indent="0">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pic>
        <p:nvPicPr>
          <p:cNvPr id="3074" name="Picture 2" descr="https://conap.gob.gt/wp-content/uploads/2021/04/WhatsApp-Image-2021-04-21-at-3.58.00-PM-1024x57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641600"/>
            <a:ext cx="5546725" cy="3403600"/>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a:extLst>
              <a:ext uri="{FF2B5EF4-FFF2-40B4-BE49-F238E27FC236}">
                <a16:creationId xmlns:a16="http://schemas.microsoft.com/office/drawing/2014/main" id="{07D0F202-76AB-49CE-B6EA-7D2D08D9F08E}"/>
              </a:ext>
            </a:extLst>
          </p:cNvPr>
          <p:cNvSpPr/>
          <p:nvPr/>
        </p:nvSpPr>
        <p:spPr>
          <a:xfrm>
            <a:off x="7286159" y="4841362"/>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Reserva de Uso Múltiple Cuenca del Lago Atitlán</a:t>
            </a:r>
            <a:endParaRPr lang="es-GT" sz="1400" b="1" dirty="0">
              <a:latin typeface="Montserrat" panose="00000500000000000000"/>
            </a:endParaRPr>
          </a:p>
        </p:txBody>
      </p:sp>
      <p:sp>
        <p:nvSpPr>
          <p:cNvPr id="9" name="Elipse 8">
            <a:extLst>
              <a:ext uri="{FF2B5EF4-FFF2-40B4-BE49-F238E27FC236}">
                <a16:creationId xmlns:a16="http://schemas.microsoft.com/office/drawing/2014/main" id="{07D0F202-76AB-49CE-B6EA-7D2D08D9F08E}"/>
              </a:ext>
            </a:extLst>
          </p:cNvPr>
          <p:cNvSpPr/>
          <p:nvPr/>
        </p:nvSpPr>
        <p:spPr>
          <a:xfrm>
            <a:off x="9687594" y="4841362"/>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Reserva Forestal Protectora de Manantiales Cordillera Alux</a:t>
            </a:r>
            <a:endParaRPr lang="es-GT" sz="1400" b="1" dirty="0">
              <a:latin typeface="Montserrat" panose="00000500000000000000"/>
            </a:endParaRPr>
          </a:p>
        </p:txBody>
      </p:sp>
      <p:sp>
        <p:nvSpPr>
          <p:cNvPr id="11" name="Elipse 10">
            <a:extLst>
              <a:ext uri="{FF2B5EF4-FFF2-40B4-BE49-F238E27FC236}">
                <a16:creationId xmlns:a16="http://schemas.microsoft.com/office/drawing/2014/main" id="{07D0F202-76AB-49CE-B6EA-7D2D08D9F08E}"/>
              </a:ext>
            </a:extLst>
          </p:cNvPr>
          <p:cNvSpPr/>
          <p:nvPr/>
        </p:nvSpPr>
        <p:spPr>
          <a:xfrm>
            <a:off x="9596820" y="3045413"/>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Parque Nacional El Rosario</a:t>
            </a:r>
          </a:p>
        </p:txBody>
      </p:sp>
    </p:spTree>
    <p:extLst>
      <p:ext uri="{BB962C8B-B14F-4D97-AF65-F5344CB8AC3E}">
        <p14:creationId xmlns:p14="http://schemas.microsoft.com/office/powerpoint/2010/main" val="1702412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70" y="31372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Reserva de la Biosfera Maya</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34" y="31372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2,112,940 Hectáreas</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4. Seguimiento y Evaluación en el marco del proyecto “Protección de Recursos Naturales Selva Maya”.   </a:t>
            </a:r>
            <a:endParaRPr lang="es-GT" dirty="0"/>
          </a:p>
          <a:p>
            <a:pPr marL="0" indent="0">
              <a:buFont typeface="Arial" panose="020B0604020202020204" pitchFamily="34" charset="0"/>
              <a:buNone/>
            </a:pPr>
            <a:endParaRPr lang="es-GT" dirty="0"/>
          </a:p>
          <a:p>
            <a:pPr marL="0" indent="0">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pic>
        <p:nvPicPr>
          <p:cNvPr id="4098" name="Picture 2" descr="https://i2.wp.com/conap.gob.gt/wp-content/uploads/2021/02/bs-0018-RBM-Humedales-3.jpg?ss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08322" y="2496663"/>
            <a:ext cx="6028604"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02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6165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Melchor de Mencos, Departamento de Petén</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6165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19,390 Hectáreas</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5257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5. Firma del contrato de prórroga por 25 años más de la Unidad de Manejo Chosquitan, contribuyendo al desarrollo de las comunidades locales y </a:t>
            </a:r>
            <a:r>
              <a:rPr lang="es-MX" sz="2000" dirty="0" err="1"/>
              <a:t>promueviendo</a:t>
            </a:r>
            <a:r>
              <a:rPr lang="es-MX" sz="2000" dirty="0"/>
              <a:t> la protección, conservación y uso sostenible de los recursos naturales.</a:t>
            </a:r>
          </a:p>
          <a:p>
            <a:pPr marL="0" indent="0" algn="just">
              <a:buNone/>
            </a:pPr>
            <a:endParaRPr lang="es-GT" dirty="0"/>
          </a:p>
          <a:p>
            <a:pPr marL="0" indent="0">
              <a:buFont typeface="Arial" panose="020B0604020202020204" pitchFamily="34" charset="0"/>
              <a:buNone/>
            </a:pPr>
            <a:endParaRPr lang="es-GT" dirty="0"/>
          </a:p>
          <a:p>
            <a:pPr marL="0" indent="0">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11" name="Elipse 10">
            <a:extLst>
              <a:ext uri="{FF2B5EF4-FFF2-40B4-BE49-F238E27FC236}">
                <a16:creationId xmlns:a16="http://schemas.microsoft.com/office/drawing/2014/main" id="{07D0F202-76AB-49CE-B6EA-7D2D08D9F08E}"/>
              </a:ext>
            </a:extLst>
          </p:cNvPr>
          <p:cNvSpPr/>
          <p:nvPr/>
        </p:nvSpPr>
        <p:spPr>
          <a:xfrm>
            <a:off x="8504020" y="4432686"/>
            <a:ext cx="2494190" cy="19046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 </a:t>
            </a:r>
          </a:p>
          <a:p>
            <a:pPr algn="ctr"/>
            <a:r>
              <a:rPr lang="es-GT" sz="1400" b="1" dirty="0">
                <a:latin typeface="Montserrat" panose="00000500000000000000"/>
              </a:rPr>
              <a:t> 73 familias directamente, y a 395 familias indirectamente</a:t>
            </a:r>
          </a:p>
        </p:txBody>
      </p:sp>
      <p:pic>
        <p:nvPicPr>
          <p:cNvPr id="12" name="officeArt object" descr="Imagen 5"/>
          <p:cNvPicPr/>
          <p:nvPr/>
        </p:nvPicPr>
        <p:blipFill>
          <a:blip r:embed="rId3"/>
          <a:stretch>
            <a:fillRect/>
          </a:stretch>
        </p:blipFill>
        <p:spPr>
          <a:xfrm>
            <a:off x="980673" y="2970171"/>
            <a:ext cx="6056258" cy="3574403"/>
          </a:xfrm>
          <a:prstGeom prst="rect">
            <a:avLst/>
          </a:prstGeom>
          <a:ln w="12700" cap="flat">
            <a:noFill/>
            <a:miter lim="400000"/>
            <a:headEnd/>
            <a:tailEnd/>
          </a:ln>
          <a:effectLst/>
        </p:spPr>
      </p:pic>
    </p:spTree>
    <p:extLst>
      <p:ext uri="{BB962C8B-B14F-4D97-AF65-F5344CB8AC3E}">
        <p14:creationId xmlns:p14="http://schemas.microsoft.com/office/powerpoint/2010/main" val="204540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área denominada “El Tintal” dentro de la Zona de U.M. de la RBM</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a:t>
            </a:r>
          </a:p>
          <a:p>
            <a:pPr algn="ctr"/>
            <a:r>
              <a:rPr lang="es-GT" sz="1400" b="1" dirty="0">
                <a:latin typeface="Montserrat" panose="00000500000000000000"/>
              </a:rPr>
              <a:t> 88 familias que comprenden 410 habitantes</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6. Firma del Convenio de Cooperación entre el CONAP y la Cooperativa Carmelita para la prestación de servicios para visitantes en la infraestructura turística.</a:t>
            </a:r>
            <a:endParaRPr lang="es-GT" dirty="0"/>
          </a:p>
          <a:p>
            <a:pPr marL="0" indent="0">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pic>
        <p:nvPicPr>
          <p:cNvPr id="7" name="officeArt object" descr="https://conap.gob.gt/wp-content/uploads/2021/08/20210826_151024-1024x576.jpg"/>
          <p:cNvPicPr/>
          <p:nvPr/>
        </p:nvPicPr>
        <p:blipFill>
          <a:blip r:embed="rId3"/>
          <a:stretch>
            <a:fillRect/>
          </a:stretch>
        </p:blipFill>
        <p:spPr>
          <a:xfrm>
            <a:off x="914230" y="3043554"/>
            <a:ext cx="6134270" cy="3154045"/>
          </a:xfrm>
          <a:prstGeom prst="rect">
            <a:avLst/>
          </a:prstGeom>
          <a:ln w="12700" cap="flat">
            <a:noFill/>
            <a:miter lim="400000"/>
            <a:headEnd/>
            <a:tailEnd/>
          </a:ln>
          <a:effectLst/>
        </p:spPr>
      </p:pic>
      <p:sp>
        <p:nvSpPr>
          <p:cNvPr id="8" name="Elipse 7">
            <a:extLst>
              <a:ext uri="{FF2B5EF4-FFF2-40B4-BE49-F238E27FC236}">
                <a16:creationId xmlns:a16="http://schemas.microsoft.com/office/drawing/2014/main" id="{76F30589-F9E5-437C-811C-DA204EB6473F}"/>
              </a:ext>
            </a:extLst>
          </p:cNvPr>
          <p:cNvSpPr/>
          <p:nvPr/>
        </p:nvSpPr>
        <p:spPr>
          <a:xfrm>
            <a:off x="850402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“El Tintal”</a:t>
            </a:r>
          </a:p>
          <a:p>
            <a:pPr algn="ctr"/>
            <a:r>
              <a:rPr lang="es-GT" sz="1400" b="1" dirty="0">
                <a:latin typeface="Montserrat" panose="00000500000000000000"/>
              </a:rPr>
              <a:t>Comprende </a:t>
            </a:r>
          </a:p>
          <a:p>
            <a:pPr algn="ctr"/>
            <a:r>
              <a:rPr lang="es-GT" sz="1400" b="1" dirty="0">
                <a:latin typeface="Montserrat" panose="00000500000000000000"/>
              </a:rPr>
              <a:t>9 Kilómetros cuadrados de estructura monumental</a:t>
            </a:r>
          </a:p>
        </p:txBody>
      </p:sp>
    </p:spTree>
    <p:extLst>
      <p:ext uri="{BB962C8B-B14F-4D97-AF65-F5344CB8AC3E}">
        <p14:creationId xmlns:p14="http://schemas.microsoft.com/office/powerpoint/2010/main" val="2569543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Municipio de San Andrés, Departamento Petén</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a:t>
            </a:r>
          </a:p>
          <a:p>
            <a:pPr algn="ctr"/>
            <a:r>
              <a:rPr lang="es-GT" sz="1400" b="1" dirty="0">
                <a:latin typeface="Montserrat" panose="00000500000000000000"/>
              </a:rPr>
              <a:t> </a:t>
            </a:r>
            <a:r>
              <a:rPr lang="pt-BR" sz="1400" b="1" dirty="0">
                <a:latin typeface="Montserrat" panose="00000500000000000000"/>
              </a:rPr>
              <a:t>diretamente a 330 familias e indirectamente a 13,530 personas</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7. Firma de prórroga del contrato de concesión forestal por 25 años más a la Unidad de Manejo Las Ventanas, responsable del área de la “Sociedad Civil Árbol Verde”. </a:t>
            </a: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8" name="Elipse 7">
            <a:extLst>
              <a:ext uri="{FF2B5EF4-FFF2-40B4-BE49-F238E27FC236}">
                <a16:creationId xmlns:a16="http://schemas.microsoft.com/office/drawing/2014/main" id="{76F30589-F9E5-437C-811C-DA204EB6473F}"/>
              </a:ext>
            </a:extLst>
          </p:cNvPr>
          <p:cNvSpPr/>
          <p:nvPr/>
        </p:nvSpPr>
        <p:spPr>
          <a:xfrm>
            <a:off x="850402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64,973.37</a:t>
            </a:r>
          </a:p>
          <a:p>
            <a:pPr algn="ctr"/>
            <a:r>
              <a:rPr lang="es-GT" sz="1400" b="1" dirty="0">
                <a:latin typeface="Montserrat" panose="00000500000000000000"/>
              </a:rPr>
              <a:t>Hectáreas</a:t>
            </a:r>
          </a:p>
        </p:txBody>
      </p:sp>
      <p:pic>
        <p:nvPicPr>
          <p:cNvPr id="2" name="Imagen 1"/>
          <p:cNvPicPr>
            <a:picLocks noChangeAspect="1"/>
          </p:cNvPicPr>
          <p:nvPr/>
        </p:nvPicPr>
        <p:blipFill rotWithShape="1">
          <a:blip r:embed="rId3"/>
          <a:srcRect l="15226" t="23763" r="35999" b="11204"/>
          <a:stretch/>
        </p:blipFill>
        <p:spPr>
          <a:xfrm>
            <a:off x="868960" y="2746690"/>
            <a:ext cx="6039840" cy="3120851"/>
          </a:xfrm>
          <a:prstGeom prst="rect">
            <a:avLst/>
          </a:prstGeom>
        </p:spPr>
      </p:pic>
    </p:spTree>
    <p:extLst>
      <p:ext uri="{BB962C8B-B14F-4D97-AF65-F5344CB8AC3E}">
        <p14:creationId xmlns:p14="http://schemas.microsoft.com/office/powerpoint/2010/main" val="256177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Municipio de San Andrés, Departamento Petén</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a:t>
            </a:r>
          </a:p>
          <a:p>
            <a:pPr algn="ctr"/>
            <a:r>
              <a:rPr lang="pt-BR" sz="1400" b="1" dirty="0">
                <a:latin typeface="Montserrat" panose="00000500000000000000"/>
              </a:rPr>
              <a:t> 169 familias directamente y de forma indirecta a 865 personas</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8. Firma de prórroga del contrato de concesión forestal por 25 años más a la Unidad de Manejo “San Andrés”, administrada por la Asociación Forestal Integral. </a:t>
            </a:r>
          </a:p>
          <a:p>
            <a:pPr marL="0" indent="0" algn="just">
              <a:buNone/>
            </a:pPr>
            <a:endParaRPr lang="es-MX" sz="2000" dirty="0"/>
          </a:p>
          <a:p>
            <a:pPr marL="0" indent="0" algn="just">
              <a:buNone/>
            </a:pPr>
            <a:endParaRPr lang="es-MX" sz="2000" dirty="0"/>
          </a:p>
          <a:p>
            <a:pPr marL="0" indent="0" algn="just">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8" name="Elipse 7">
            <a:extLst>
              <a:ext uri="{FF2B5EF4-FFF2-40B4-BE49-F238E27FC236}">
                <a16:creationId xmlns:a16="http://schemas.microsoft.com/office/drawing/2014/main" id="{76F30589-F9E5-437C-811C-DA204EB6473F}"/>
              </a:ext>
            </a:extLst>
          </p:cNvPr>
          <p:cNvSpPr/>
          <p:nvPr/>
        </p:nvSpPr>
        <p:spPr>
          <a:xfrm>
            <a:off x="850402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51,939.84</a:t>
            </a:r>
          </a:p>
          <a:p>
            <a:pPr algn="ctr"/>
            <a:r>
              <a:rPr lang="es-GT" sz="1400" b="1" dirty="0">
                <a:latin typeface="Montserrat" panose="00000500000000000000"/>
              </a:rPr>
              <a:t>Hectáreas</a:t>
            </a:r>
          </a:p>
        </p:txBody>
      </p:sp>
      <p:pic>
        <p:nvPicPr>
          <p:cNvPr id="6146" name="Picture 2" descr="CONAP da prórroga por 25 años más a las Unidades de Manejo “LAS VENTANAS” y  “SAN ANDRÉ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310" y="2615420"/>
            <a:ext cx="6130983" cy="357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361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a:t>
            </a:r>
            <a:r>
              <a:rPr lang="pt-BR" sz="1400" b="1" dirty="0">
                <a:latin typeface="Montserrat" panose="00000500000000000000"/>
              </a:rPr>
              <a:t>Parque Nacional </a:t>
            </a:r>
            <a:r>
              <a:rPr lang="pt-BR" sz="1400" b="1" dirty="0" err="1">
                <a:latin typeface="Montserrat" panose="00000500000000000000"/>
              </a:rPr>
              <a:t>Yaxhá</a:t>
            </a:r>
            <a:r>
              <a:rPr lang="pt-BR" sz="1400" b="1" dirty="0">
                <a:latin typeface="Montserrat" panose="00000500000000000000"/>
              </a:rPr>
              <a:t>, </a:t>
            </a:r>
            <a:r>
              <a:rPr lang="pt-BR" sz="1400" b="1" dirty="0" err="1">
                <a:latin typeface="Montserrat" panose="00000500000000000000"/>
              </a:rPr>
              <a:t>Nakum</a:t>
            </a:r>
            <a:r>
              <a:rPr lang="pt-BR" sz="1400" b="1" dirty="0">
                <a:latin typeface="Montserrat" panose="00000500000000000000"/>
              </a:rPr>
              <a:t>, </a:t>
            </a:r>
            <a:r>
              <a:rPr lang="pt-BR" sz="1400" b="1" dirty="0" err="1">
                <a:latin typeface="Montserrat" panose="00000500000000000000"/>
              </a:rPr>
              <a:t>Naranjo</a:t>
            </a:r>
            <a:endParaRPr lang="pt-BR" sz="1400" b="1" dirty="0">
              <a:latin typeface="Montserrat" panose="00000500000000000000"/>
            </a:endParaRPr>
          </a:p>
          <a:p>
            <a:pPr algn="ctr"/>
            <a:r>
              <a:rPr lang="es-MX" sz="1400" b="1" dirty="0">
                <a:latin typeface="Montserrat" panose="00000500000000000000"/>
              </a:rPr>
              <a:t>Petén</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a:t>
            </a:r>
          </a:p>
          <a:p>
            <a:pPr algn="ctr"/>
            <a:endParaRPr lang="es-GT" sz="1400" b="1" dirty="0">
              <a:latin typeface="Montserrat" panose="00000500000000000000"/>
            </a:endParaRPr>
          </a:p>
          <a:p>
            <a:pPr algn="ctr"/>
            <a:r>
              <a:rPr lang="pt-BR" sz="1400" b="1" dirty="0">
                <a:latin typeface="Montserrat" panose="00000500000000000000"/>
              </a:rPr>
              <a:t>110</a:t>
            </a:r>
          </a:p>
          <a:p>
            <a:pPr algn="ctr"/>
            <a:r>
              <a:rPr lang="pt-BR" sz="1400" b="1" dirty="0">
                <a:latin typeface="Montserrat" panose="00000500000000000000"/>
              </a:rPr>
              <a:t> familias </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9. </a:t>
            </a:r>
            <a:r>
              <a:rPr lang="es-MX" sz="2000"/>
              <a:t>Firma del Convenio </a:t>
            </a:r>
            <a:r>
              <a:rPr lang="es-MX" sz="2000" dirty="0"/>
              <a:t>de Cooperación Interinstitucional, cuyo objetivo primordial es establecer un mecanismo de coordinación y cooperación, para brindar a las comunidades, alternativas socioeconómicas por medio de la prestación de servicios a los visitantes. </a:t>
            </a:r>
          </a:p>
          <a:p>
            <a:pPr marL="0" indent="0" algn="just">
              <a:buNone/>
            </a:pPr>
            <a:endParaRPr lang="es-MX" sz="2000" dirty="0"/>
          </a:p>
          <a:p>
            <a:pPr marL="0" indent="0" algn="just">
              <a:buNone/>
            </a:pPr>
            <a:endParaRPr lang="es-MX" sz="2000" dirty="0"/>
          </a:p>
          <a:p>
            <a:pPr marL="0" indent="0" algn="just">
              <a:buNone/>
            </a:pPr>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8" name="Elipse 7">
            <a:extLst>
              <a:ext uri="{FF2B5EF4-FFF2-40B4-BE49-F238E27FC236}">
                <a16:creationId xmlns:a16="http://schemas.microsoft.com/office/drawing/2014/main" id="{76F30589-F9E5-437C-811C-DA204EB6473F}"/>
              </a:ext>
            </a:extLst>
          </p:cNvPr>
          <p:cNvSpPr/>
          <p:nvPr/>
        </p:nvSpPr>
        <p:spPr>
          <a:xfrm>
            <a:off x="72102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371.6 </a:t>
            </a:r>
          </a:p>
          <a:p>
            <a:pPr algn="ctr"/>
            <a:r>
              <a:rPr lang="es-GT" sz="1400" b="1" dirty="0">
                <a:latin typeface="Montserrat" panose="00000500000000000000"/>
              </a:rPr>
              <a:t>Kilómetros²</a:t>
            </a:r>
          </a:p>
        </p:txBody>
      </p:sp>
      <p:pic>
        <p:nvPicPr>
          <p:cNvPr id="9" name="officeArt object" descr="Imagen 3"/>
          <p:cNvPicPr/>
          <p:nvPr/>
        </p:nvPicPr>
        <p:blipFill>
          <a:blip r:embed="rId3"/>
          <a:srcRect b="26950"/>
          <a:stretch>
            <a:fillRect/>
          </a:stretch>
        </p:blipFill>
        <p:spPr>
          <a:xfrm>
            <a:off x="973071" y="3219643"/>
            <a:ext cx="6071462" cy="3074715"/>
          </a:xfrm>
          <a:prstGeom prst="rect">
            <a:avLst/>
          </a:prstGeom>
          <a:ln w="12700" cap="flat">
            <a:noFill/>
            <a:miter lim="400000"/>
            <a:headEnd/>
            <a:tailEnd/>
          </a:ln>
          <a:effectLst/>
        </p:spPr>
      </p:pic>
      <p:sp>
        <p:nvSpPr>
          <p:cNvPr id="11" name="Elipse 10">
            <a:extLst>
              <a:ext uri="{FF2B5EF4-FFF2-40B4-BE49-F238E27FC236}">
                <a16:creationId xmlns:a16="http://schemas.microsoft.com/office/drawing/2014/main" id="{76F30589-F9E5-437C-811C-DA204EB6473F}"/>
              </a:ext>
            </a:extLst>
          </p:cNvPr>
          <p:cNvSpPr/>
          <p:nvPr/>
        </p:nvSpPr>
        <p:spPr>
          <a:xfrm>
            <a:off x="96359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Vigencia del convenio por un plazo de: </a:t>
            </a:r>
          </a:p>
          <a:p>
            <a:pPr algn="ctr"/>
            <a:r>
              <a:rPr lang="es-MX" sz="1400" b="1" dirty="0">
                <a:latin typeface="Montserrat" panose="00000500000000000000"/>
              </a:rPr>
              <a:t>   5 años. 	</a:t>
            </a:r>
            <a:endParaRPr lang="es-GT" sz="1400" b="1" dirty="0">
              <a:latin typeface="Montserrat" panose="00000500000000000000"/>
            </a:endParaRPr>
          </a:p>
        </p:txBody>
      </p:sp>
    </p:spTree>
    <p:extLst>
      <p:ext uri="{BB962C8B-B14F-4D97-AF65-F5344CB8AC3E}">
        <p14:creationId xmlns:p14="http://schemas.microsoft.com/office/powerpoint/2010/main" val="122910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Reserva Natural Privada Orquigonia del departamento de Alta Verapaz</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Monumento Natural Semuc Champey </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10. Fueron otorgado el Sello de Bioseguridad por la aplicación del manual de buenas practicas para la prevención del COVID-19 en áreas protegidas por la verificación del cumplimiento de las normas de bioseguridad que son implementadas en las actividades de visita a las áreas protegidas del SIGAP. </a:t>
            </a:r>
          </a:p>
          <a:p>
            <a:pPr marL="0" indent="0" algn="just">
              <a:buNone/>
            </a:pPr>
            <a:endParaRPr lang="es-GT" dirty="0"/>
          </a:p>
          <a:p>
            <a:endParaRPr lang="es-GT" dirty="0"/>
          </a:p>
          <a:p>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8" name="Elipse 7">
            <a:extLst>
              <a:ext uri="{FF2B5EF4-FFF2-40B4-BE49-F238E27FC236}">
                <a16:creationId xmlns:a16="http://schemas.microsoft.com/office/drawing/2014/main" id="{76F30589-F9E5-437C-811C-DA204EB6473F}"/>
              </a:ext>
            </a:extLst>
          </p:cNvPr>
          <p:cNvSpPr/>
          <p:nvPr/>
        </p:nvSpPr>
        <p:spPr>
          <a:xfrm>
            <a:off x="72102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a:latin typeface="Montserrat" panose="00000500000000000000"/>
              </a:rPr>
              <a:t>Parque Nacional Yaxhá-Nakun-Naranjo</a:t>
            </a:r>
            <a:endParaRPr lang="es-GT" sz="1400" b="1" dirty="0">
              <a:latin typeface="Montserrat" panose="00000500000000000000"/>
            </a:endParaRPr>
          </a:p>
        </p:txBody>
      </p:sp>
      <p:sp>
        <p:nvSpPr>
          <p:cNvPr id="11" name="Elipse 10">
            <a:extLst>
              <a:ext uri="{FF2B5EF4-FFF2-40B4-BE49-F238E27FC236}">
                <a16:creationId xmlns:a16="http://schemas.microsoft.com/office/drawing/2014/main" id="{76F30589-F9E5-437C-811C-DA204EB6473F}"/>
              </a:ext>
            </a:extLst>
          </p:cNvPr>
          <p:cNvSpPr/>
          <p:nvPr/>
        </p:nvSpPr>
        <p:spPr>
          <a:xfrm>
            <a:off x="96359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Reserva Forestal Protectora de Manantiales Cordillera Alux. 	</a:t>
            </a:r>
            <a:endParaRPr lang="es-GT" sz="1400" b="1" dirty="0">
              <a:latin typeface="Montserrat" panose="00000500000000000000"/>
            </a:endParaRP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pic>
        <p:nvPicPr>
          <p:cNvPr id="12" name="Imagen 11">
            <a:extLst>
              <a:ext uri="{FF2B5EF4-FFF2-40B4-BE49-F238E27FC236}">
                <a16:creationId xmlns:a16="http://schemas.microsoft.com/office/drawing/2014/main" id="{5B7046D0-5B39-48FA-A1F7-F28B8A9CAB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932" y="3249313"/>
            <a:ext cx="2924962" cy="3489165"/>
          </a:xfrm>
          <a:prstGeom prst="rect">
            <a:avLst/>
          </a:prstGeom>
          <a:noFill/>
          <a:ln>
            <a:noFill/>
          </a:ln>
        </p:spPr>
      </p:pic>
      <p:sp>
        <p:nvSpPr>
          <p:cNvPr id="13" name="CuadroTexto 12">
            <a:extLst>
              <a:ext uri="{FF2B5EF4-FFF2-40B4-BE49-F238E27FC236}">
                <a16:creationId xmlns:a16="http://schemas.microsoft.com/office/drawing/2014/main" id="{56111FEB-8BBC-402F-8F71-4A870117317E}"/>
              </a:ext>
            </a:extLst>
          </p:cNvPr>
          <p:cNvSpPr txBox="1"/>
          <p:nvPr/>
        </p:nvSpPr>
        <p:spPr>
          <a:xfrm>
            <a:off x="1350501" y="6522992"/>
            <a:ext cx="6097604" cy="261610"/>
          </a:xfrm>
          <a:prstGeom prst="rect">
            <a:avLst/>
          </a:prstGeom>
          <a:noFill/>
        </p:spPr>
        <p:txBody>
          <a:bodyPr wrap="square">
            <a:spAutoFit/>
          </a:bodyPr>
          <a:lstStyle/>
          <a:p>
            <a:r>
              <a:rPr lang="es-GT" sz="1100" b="1" dirty="0"/>
              <a:t>Fuente: CONAP</a:t>
            </a:r>
            <a:endParaRPr lang="es-GT" sz="1100" dirty="0"/>
          </a:p>
        </p:txBody>
      </p:sp>
    </p:spTree>
    <p:extLst>
      <p:ext uri="{BB962C8B-B14F-4D97-AF65-F5344CB8AC3E}">
        <p14:creationId xmlns:p14="http://schemas.microsoft.com/office/powerpoint/2010/main" val="154764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197486"/>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Departamento de Alta Verapaz</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1974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Beneficiando a:</a:t>
            </a:r>
          </a:p>
          <a:p>
            <a:pPr algn="ctr"/>
            <a:r>
              <a:rPr lang="es-MX" sz="1400" b="1" dirty="0">
                <a:latin typeface="Montserrat" panose="00000500000000000000"/>
              </a:rPr>
              <a:t>255 familias </a:t>
            </a:r>
            <a:endParaRPr lang="es-GT" sz="1400" b="1" dirty="0">
              <a:latin typeface="Montserrat" panose="00000500000000000000"/>
            </a:endParaRP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11. Se </a:t>
            </a:r>
            <a:r>
              <a:rPr lang="es-GT" sz="2000" dirty="0"/>
              <a:t>entregaron de 255 tinacos a las comunidades de </a:t>
            </a:r>
            <a:r>
              <a:rPr lang="es-GT" sz="2000" dirty="0" err="1"/>
              <a:t>Chicanuz</a:t>
            </a:r>
            <a:r>
              <a:rPr lang="es-GT" sz="2000" dirty="0"/>
              <a:t> y Santa María Semuc Champey, del Municipio de San Agustín Lanquín, Alta Verapaz. </a:t>
            </a:r>
            <a:r>
              <a:rPr lang="es-MX" sz="2000" dirty="0"/>
              <a:t>. </a:t>
            </a:r>
          </a:p>
          <a:p>
            <a:pPr marL="0" indent="0" algn="just">
              <a:buNone/>
            </a:pPr>
            <a:endParaRPr lang="es-GT" dirty="0"/>
          </a:p>
          <a:p>
            <a:endParaRPr lang="es-GT" dirty="0"/>
          </a:p>
          <a:p>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8" name="Elipse 7">
            <a:extLst>
              <a:ext uri="{FF2B5EF4-FFF2-40B4-BE49-F238E27FC236}">
                <a16:creationId xmlns:a16="http://schemas.microsoft.com/office/drawing/2014/main" id="{76F30589-F9E5-437C-811C-DA204EB6473F}"/>
              </a:ext>
            </a:extLst>
          </p:cNvPr>
          <p:cNvSpPr/>
          <p:nvPr/>
        </p:nvSpPr>
        <p:spPr>
          <a:xfrm>
            <a:off x="72102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190 tinacos para la comunidad </a:t>
            </a:r>
            <a:r>
              <a:rPr lang="es-GT" sz="1400" b="1" dirty="0" err="1">
                <a:latin typeface="Montserrat" panose="00000500000000000000"/>
              </a:rPr>
              <a:t>Chicanuz</a:t>
            </a:r>
            <a:endParaRPr lang="es-GT" sz="1400" b="1" dirty="0">
              <a:latin typeface="Montserrat" panose="00000500000000000000"/>
            </a:endParaRPr>
          </a:p>
        </p:txBody>
      </p:sp>
      <p:sp>
        <p:nvSpPr>
          <p:cNvPr id="11" name="Elipse 10">
            <a:extLst>
              <a:ext uri="{FF2B5EF4-FFF2-40B4-BE49-F238E27FC236}">
                <a16:creationId xmlns:a16="http://schemas.microsoft.com/office/drawing/2014/main" id="{76F30589-F9E5-437C-811C-DA204EB6473F}"/>
              </a:ext>
            </a:extLst>
          </p:cNvPr>
          <p:cNvSpPr/>
          <p:nvPr/>
        </p:nvSpPr>
        <p:spPr>
          <a:xfrm>
            <a:off x="9635980" y="4401881"/>
            <a:ext cx="2263920" cy="19427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65 tinacos para la comunidad Santa María</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1389002" y="6115780"/>
            <a:ext cx="6097604" cy="261610"/>
          </a:xfrm>
          <a:prstGeom prst="rect">
            <a:avLst/>
          </a:prstGeom>
          <a:noFill/>
        </p:spPr>
        <p:txBody>
          <a:bodyPr wrap="square">
            <a:spAutoFit/>
          </a:bodyPr>
          <a:lstStyle/>
          <a:p>
            <a:r>
              <a:rPr lang="es-GT" sz="1100" b="1" dirty="0"/>
              <a:t>Fuente: CONAP</a:t>
            </a:r>
            <a:endParaRPr lang="es-GT" sz="1100" dirty="0"/>
          </a:p>
        </p:txBody>
      </p:sp>
      <p:pic>
        <p:nvPicPr>
          <p:cNvPr id="14" name="officeArt object" descr="Semuc Champey pilar de conservación y desarrollo comunitario">
            <a:extLst>
              <a:ext uri="{FF2B5EF4-FFF2-40B4-BE49-F238E27FC236}">
                <a16:creationId xmlns:a16="http://schemas.microsoft.com/office/drawing/2014/main" id="{5B4A30DF-8085-4DA0-B8FB-DB6D580DCF41}"/>
              </a:ext>
            </a:extLst>
          </p:cNvPr>
          <p:cNvPicPr/>
          <p:nvPr/>
        </p:nvPicPr>
        <p:blipFill>
          <a:blip r:embed="rId3"/>
          <a:stretch>
            <a:fillRect/>
          </a:stretch>
        </p:blipFill>
        <p:spPr>
          <a:xfrm>
            <a:off x="1475128" y="2676355"/>
            <a:ext cx="4773272" cy="3451052"/>
          </a:xfrm>
          <a:prstGeom prst="rect">
            <a:avLst/>
          </a:prstGeom>
          <a:ln w="12700" cap="flat">
            <a:noFill/>
            <a:miter lim="400000"/>
            <a:headEnd/>
            <a:tailEnd/>
          </a:ln>
          <a:effectLst/>
        </p:spPr>
      </p:pic>
    </p:spTree>
    <p:extLst>
      <p:ext uri="{BB962C8B-B14F-4D97-AF65-F5344CB8AC3E}">
        <p14:creationId xmlns:p14="http://schemas.microsoft.com/office/powerpoint/2010/main" val="164033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07D0F202-76AB-49CE-B6EA-7D2D08D9F08E}"/>
              </a:ext>
            </a:extLst>
          </p:cNvPr>
          <p:cNvSpPr/>
          <p:nvPr/>
        </p:nvSpPr>
        <p:spPr>
          <a:xfrm>
            <a:off x="8313019" y="2779174"/>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Control y liquidación de 64 incendios forestales </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12. El CONAP </a:t>
            </a:r>
            <a:r>
              <a:rPr lang="es-GT" sz="2000" dirty="0"/>
              <a:t>junto a entidades del Estado y organizaciones civiles participaron en el cierre de la temporada de incendios forestales</a:t>
            </a:r>
            <a:r>
              <a:rPr lang="es-MX" sz="2000" dirty="0"/>
              <a:t> período 2020-2021.</a:t>
            </a:r>
          </a:p>
          <a:p>
            <a:pPr marL="0" indent="0" algn="just">
              <a:buNone/>
            </a:pPr>
            <a:endParaRPr lang="es-GT" dirty="0"/>
          </a:p>
          <a:p>
            <a:endParaRPr lang="es-GT" dirty="0"/>
          </a:p>
          <a:p>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1389002" y="6115780"/>
            <a:ext cx="6097604" cy="261610"/>
          </a:xfrm>
          <a:prstGeom prst="rect">
            <a:avLst/>
          </a:prstGeom>
          <a:noFill/>
        </p:spPr>
        <p:txBody>
          <a:bodyPr wrap="square">
            <a:spAutoFit/>
          </a:bodyPr>
          <a:lstStyle/>
          <a:p>
            <a:r>
              <a:rPr lang="es-GT" sz="1100" b="1" dirty="0"/>
              <a:t>Fuente: CONAP</a:t>
            </a:r>
            <a:endParaRPr lang="es-GT" sz="1100" dirty="0"/>
          </a:p>
        </p:txBody>
      </p:sp>
      <p:pic>
        <p:nvPicPr>
          <p:cNvPr id="12" name="officeArt object">
            <a:extLst>
              <a:ext uri="{FF2B5EF4-FFF2-40B4-BE49-F238E27FC236}">
                <a16:creationId xmlns:a16="http://schemas.microsoft.com/office/drawing/2014/main" id="{0D8B073B-710F-439C-9931-3744B2A44215}"/>
              </a:ext>
            </a:extLst>
          </p:cNvPr>
          <p:cNvPicPr/>
          <p:nvPr/>
        </p:nvPicPr>
        <p:blipFill>
          <a:blip r:embed="rId3"/>
          <a:stretch>
            <a:fillRect/>
          </a:stretch>
        </p:blipFill>
        <p:spPr>
          <a:xfrm>
            <a:off x="1491789" y="2545539"/>
            <a:ext cx="5153875" cy="3447271"/>
          </a:xfrm>
          <a:prstGeom prst="rect">
            <a:avLst/>
          </a:prstGeom>
          <a:ln w="12700" cap="flat">
            <a:noFill/>
            <a:miter lim="400000"/>
            <a:headEnd/>
            <a:tailEnd/>
          </a:ln>
          <a:effectLst/>
        </p:spPr>
      </p:pic>
    </p:spTree>
    <p:extLst>
      <p:ext uri="{BB962C8B-B14F-4D97-AF65-F5344CB8AC3E}">
        <p14:creationId xmlns:p14="http://schemas.microsoft.com/office/powerpoint/2010/main" val="354128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8090F7-B011-46B2-ABEA-88BE12AEF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1" name="Título 1">
            <a:extLst>
              <a:ext uri="{FF2B5EF4-FFF2-40B4-BE49-F238E27FC236}">
                <a16:creationId xmlns:a16="http://schemas.microsoft.com/office/drawing/2014/main" id="{A2162693-C48A-1D46-A173-005AE60ACA54}"/>
              </a:ext>
            </a:extLst>
          </p:cNvPr>
          <p:cNvSpPr txBox="1">
            <a:spLocks/>
          </p:cNvSpPr>
          <p:nvPr/>
        </p:nvSpPr>
        <p:spPr>
          <a:xfrm>
            <a:off x="1524000" y="1976095"/>
            <a:ext cx="9144000" cy="157244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700" b="1">
                <a:solidFill>
                  <a:schemeClr val="bg1"/>
                </a:solidFill>
                <a:latin typeface="Montserrat" panose="00000500000000000000" pitchFamily="50" charset="0"/>
              </a:rPr>
              <a:t>RENDICIÓN DE CUENTAS</a:t>
            </a:r>
            <a:br>
              <a:rPr lang="es-GT" sz="3700" b="1">
                <a:latin typeface="Montserrat" panose="00000500000000000000" pitchFamily="50" charset="0"/>
              </a:rPr>
            </a:br>
            <a:r>
              <a:rPr lang="es-GT" sz="3700" b="1">
                <a:solidFill>
                  <a:srgbClr val="00B0F0"/>
                </a:solidFill>
                <a:latin typeface="Montserrat" panose="00000500000000000000" pitchFamily="50" charset="0"/>
              </a:rPr>
              <a:t>PARTE GENERAL</a:t>
            </a:r>
          </a:p>
        </p:txBody>
      </p:sp>
    </p:spTree>
    <p:extLst>
      <p:ext uri="{BB962C8B-B14F-4D97-AF65-F5344CB8AC3E}">
        <p14:creationId xmlns:p14="http://schemas.microsoft.com/office/powerpoint/2010/main" val="2595819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07D0F202-76AB-49CE-B6EA-7D2D08D9F08E}"/>
              </a:ext>
            </a:extLst>
          </p:cNvPr>
          <p:cNvSpPr/>
          <p:nvPr/>
        </p:nvSpPr>
        <p:spPr>
          <a:xfrm>
            <a:off x="7200656" y="2929420"/>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601.20 m3</a:t>
            </a:r>
          </a:p>
          <a:p>
            <a:pPr algn="ctr"/>
            <a:r>
              <a:rPr lang="es-GT" sz="1400" b="1" dirty="0">
                <a:latin typeface="Montserrat" panose="00000500000000000000"/>
              </a:rPr>
              <a:t> </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13. </a:t>
            </a:r>
            <a:r>
              <a:rPr lang="es-GT" sz="2000" dirty="0"/>
              <a:t>Exportaciones de producto forestal de especies incluidas en los apéndices de la CITES</a:t>
            </a:r>
            <a:endParaRPr lang="es-GT" dirty="0"/>
          </a:p>
          <a:p>
            <a:endParaRPr lang="es-GT" dirty="0"/>
          </a:p>
          <a:p>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795113" y="5048977"/>
            <a:ext cx="6097604" cy="261610"/>
          </a:xfrm>
          <a:prstGeom prst="rect">
            <a:avLst/>
          </a:prstGeom>
          <a:noFill/>
        </p:spPr>
        <p:txBody>
          <a:bodyPr wrap="square">
            <a:spAutoFit/>
          </a:bodyPr>
          <a:lstStyle/>
          <a:p>
            <a:r>
              <a:rPr lang="es-GT" sz="1100" b="1" dirty="0"/>
              <a:t>Fuente: CONAP</a:t>
            </a:r>
            <a:endParaRPr lang="es-GT" sz="1100" dirty="0"/>
          </a:p>
        </p:txBody>
      </p:sp>
      <p:graphicFrame>
        <p:nvGraphicFramePr>
          <p:cNvPr id="3" name="Tabla 2">
            <a:extLst>
              <a:ext uri="{FF2B5EF4-FFF2-40B4-BE49-F238E27FC236}">
                <a16:creationId xmlns:a16="http://schemas.microsoft.com/office/drawing/2014/main" id="{A7FCC7A4-5A78-4C81-990A-05A786245BD2}"/>
              </a:ext>
            </a:extLst>
          </p:cNvPr>
          <p:cNvGraphicFramePr>
            <a:graphicFrameLocks noGrp="1"/>
          </p:cNvGraphicFramePr>
          <p:nvPr>
            <p:extLst>
              <p:ext uri="{D42A27DB-BD31-4B8C-83A1-F6EECF244321}">
                <p14:modId xmlns:p14="http://schemas.microsoft.com/office/powerpoint/2010/main" val="3118519639"/>
              </p:ext>
            </p:extLst>
          </p:nvPr>
        </p:nvGraphicFramePr>
        <p:xfrm>
          <a:off x="868960" y="2779174"/>
          <a:ext cx="6097604" cy="2194560"/>
        </p:xfrm>
        <a:graphic>
          <a:graphicData uri="http://schemas.openxmlformats.org/drawingml/2006/table">
            <a:tbl>
              <a:tblPr firstRow="1" firstCol="1" bandRow="1">
                <a:tableStyleId>{5C22544A-7EE6-4342-B048-85BDC9FD1C3A}</a:tableStyleId>
              </a:tblPr>
              <a:tblGrid>
                <a:gridCol w="2476273">
                  <a:extLst>
                    <a:ext uri="{9D8B030D-6E8A-4147-A177-3AD203B41FA5}">
                      <a16:colId xmlns:a16="http://schemas.microsoft.com/office/drawing/2014/main" val="2567773805"/>
                    </a:ext>
                  </a:extLst>
                </a:gridCol>
                <a:gridCol w="1262375">
                  <a:extLst>
                    <a:ext uri="{9D8B030D-6E8A-4147-A177-3AD203B41FA5}">
                      <a16:colId xmlns:a16="http://schemas.microsoft.com/office/drawing/2014/main" val="2752573586"/>
                    </a:ext>
                  </a:extLst>
                </a:gridCol>
                <a:gridCol w="1007323">
                  <a:extLst>
                    <a:ext uri="{9D8B030D-6E8A-4147-A177-3AD203B41FA5}">
                      <a16:colId xmlns:a16="http://schemas.microsoft.com/office/drawing/2014/main" val="1900726833"/>
                    </a:ext>
                  </a:extLst>
                </a:gridCol>
                <a:gridCol w="1351633">
                  <a:extLst>
                    <a:ext uri="{9D8B030D-6E8A-4147-A177-3AD203B41FA5}">
                      <a16:colId xmlns:a16="http://schemas.microsoft.com/office/drawing/2014/main" val="2717204493"/>
                    </a:ext>
                  </a:extLst>
                </a:gridCol>
              </a:tblGrid>
              <a:tr h="105410">
                <a:tc>
                  <a:txBody>
                    <a:bodyPr/>
                    <a:lstStyle/>
                    <a:p>
                      <a:r>
                        <a:rPr lang="de-DE" sz="1800">
                          <a:effectLst/>
                        </a:rPr>
                        <a:t>Especie</a:t>
                      </a:r>
                      <a:endParaRPr lang="es-GT" sz="2800">
                        <a:effectLst/>
                        <a:latin typeface="Helvetica Neue"/>
                        <a:ea typeface="Helvetica Neue"/>
                        <a:cs typeface="Times New Roman" panose="02020603050405020304" pitchFamily="18" charset="0"/>
                      </a:endParaRPr>
                    </a:p>
                  </a:txBody>
                  <a:tcPr marL="68580" marR="68580" marT="0" marB="0"/>
                </a:tc>
                <a:tc>
                  <a:txBody>
                    <a:bodyPr/>
                    <a:lstStyle/>
                    <a:p>
                      <a:r>
                        <a:rPr lang="de-DE" sz="1800" dirty="0">
                          <a:effectLst/>
                        </a:rPr>
                        <a:t>Volumen (m</a:t>
                      </a:r>
                      <a:r>
                        <a:rPr lang="de-DE" sz="1800" baseline="30000" dirty="0">
                          <a:effectLst/>
                        </a:rPr>
                        <a:t>3</a:t>
                      </a:r>
                      <a:r>
                        <a:rPr lang="de-DE" sz="1800" dirty="0">
                          <a:effectLst/>
                        </a:rPr>
                        <a:t>)</a:t>
                      </a:r>
                      <a:endParaRPr lang="es-GT" sz="2800" dirty="0">
                        <a:effectLst/>
                        <a:latin typeface="Helvetica Neue"/>
                        <a:ea typeface="Helvetica Neue"/>
                        <a:cs typeface="Times New Roman" panose="02020603050405020304" pitchFamily="18" charset="0"/>
                      </a:endParaRPr>
                    </a:p>
                  </a:txBody>
                  <a:tcPr marL="68580" marR="68580" marT="0" marB="0"/>
                </a:tc>
                <a:tc>
                  <a:txBody>
                    <a:bodyPr/>
                    <a:lstStyle/>
                    <a:p>
                      <a:r>
                        <a:rPr lang="de-DE" sz="1800">
                          <a:effectLst/>
                        </a:rPr>
                        <a:t>Volumen (%)</a:t>
                      </a:r>
                      <a:endParaRPr lang="es-GT" sz="2800">
                        <a:effectLst/>
                        <a:latin typeface="Helvetica Neue"/>
                        <a:ea typeface="Helvetica Neue"/>
                        <a:cs typeface="Times New Roman" panose="02020603050405020304" pitchFamily="18" charset="0"/>
                      </a:endParaRPr>
                    </a:p>
                  </a:txBody>
                  <a:tcPr marL="68580" marR="68580" marT="0" marB="0"/>
                </a:tc>
                <a:tc>
                  <a:txBody>
                    <a:bodyPr/>
                    <a:lstStyle/>
                    <a:p>
                      <a:r>
                        <a:rPr lang="de-DE" sz="1800">
                          <a:effectLst/>
                        </a:rPr>
                        <a:t>Valor (US$)</a:t>
                      </a:r>
                      <a:endParaRPr lang="es-GT" sz="2800">
                        <a:effectLst/>
                        <a:latin typeface="Helvetica Neue"/>
                        <a:ea typeface="Helvetica Neue"/>
                        <a:cs typeface="Times New Roman" panose="02020603050405020304" pitchFamily="18" charset="0"/>
                      </a:endParaRPr>
                    </a:p>
                  </a:txBody>
                  <a:tcPr marL="68580" marR="68580" marT="0" marB="0"/>
                </a:tc>
                <a:extLst>
                  <a:ext uri="{0D108BD9-81ED-4DB2-BD59-A6C34878D82A}">
                    <a16:rowId xmlns:a16="http://schemas.microsoft.com/office/drawing/2014/main" val="1808292874"/>
                  </a:ext>
                </a:extLst>
              </a:tr>
              <a:tr h="39370">
                <a:tc>
                  <a:txBody>
                    <a:bodyPr/>
                    <a:lstStyle/>
                    <a:p>
                      <a:r>
                        <a:rPr lang="de-DE" sz="1800">
                          <a:effectLst/>
                        </a:rPr>
                        <a:t>Cedrela odorata L.</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7.30</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1.21</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8,845.32</a:t>
                      </a:r>
                      <a:endParaRPr lang="es-GT" sz="2800">
                        <a:effectLst/>
                        <a:latin typeface="Helvetica Neue"/>
                        <a:ea typeface="Helvetica Neue"/>
                        <a:cs typeface="Times New Roman" panose="02020603050405020304" pitchFamily="18" charset="0"/>
                      </a:endParaRPr>
                    </a:p>
                  </a:txBody>
                  <a:tcPr marL="68580" marR="68580" marT="0" marB="0"/>
                </a:tc>
                <a:extLst>
                  <a:ext uri="{0D108BD9-81ED-4DB2-BD59-A6C34878D82A}">
                    <a16:rowId xmlns:a16="http://schemas.microsoft.com/office/drawing/2014/main" val="2688096093"/>
                  </a:ext>
                </a:extLst>
              </a:tr>
              <a:tr h="105410">
                <a:tc>
                  <a:txBody>
                    <a:bodyPr/>
                    <a:lstStyle/>
                    <a:p>
                      <a:r>
                        <a:rPr lang="de-DE" sz="1800">
                          <a:effectLst/>
                        </a:rPr>
                        <a:t>Dalbergia stevensonii Standl.</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35.27</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5.87</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208,019.96</a:t>
                      </a:r>
                      <a:endParaRPr lang="es-GT" sz="2800">
                        <a:effectLst/>
                        <a:latin typeface="Helvetica Neue"/>
                        <a:ea typeface="Helvetica Neue"/>
                        <a:cs typeface="Times New Roman" panose="02020603050405020304" pitchFamily="18" charset="0"/>
                      </a:endParaRPr>
                    </a:p>
                  </a:txBody>
                  <a:tcPr marL="68580" marR="68580" marT="0" marB="0"/>
                </a:tc>
                <a:extLst>
                  <a:ext uri="{0D108BD9-81ED-4DB2-BD59-A6C34878D82A}">
                    <a16:rowId xmlns:a16="http://schemas.microsoft.com/office/drawing/2014/main" val="1584914902"/>
                  </a:ext>
                </a:extLst>
              </a:tr>
              <a:tr h="105410">
                <a:tc>
                  <a:txBody>
                    <a:bodyPr/>
                    <a:lstStyle/>
                    <a:p>
                      <a:r>
                        <a:rPr lang="de-DE" sz="1800">
                          <a:effectLst/>
                        </a:rPr>
                        <a:t>Swietenia macrophylla King</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558.63</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92.92</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1,003,581.75</a:t>
                      </a:r>
                      <a:endParaRPr lang="es-GT" sz="2800">
                        <a:effectLst/>
                        <a:latin typeface="Helvetica Neue"/>
                        <a:ea typeface="Helvetica Neue"/>
                        <a:cs typeface="Times New Roman" panose="02020603050405020304" pitchFamily="18" charset="0"/>
                      </a:endParaRPr>
                    </a:p>
                  </a:txBody>
                  <a:tcPr marL="68580" marR="68580" marT="0" marB="0"/>
                </a:tc>
                <a:extLst>
                  <a:ext uri="{0D108BD9-81ED-4DB2-BD59-A6C34878D82A}">
                    <a16:rowId xmlns:a16="http://schemas.microsoft.com/office/drawing/2014/main" val="1669949745"/>
                  </a:ext>
                </a:extLst>
              </a:tr>
              <a:tr h="0">
                <a:tc>
                  <a:txBody>
                    <a:bodyPr/>
                    <a:lstStyle/>
                    <a:p>
                      <a:r>
                        <a:rPr lang="de-DE" sz="1800">
                          <a:effectLst/>
                        </a:rPr>
                        <a:t>TOTAL</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601.20</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a:effectLst/>
                        </a:rPr>
                        <a:t>100</a:t>
                      </a:r>
                      <a:endParaRPr lang="es-GT" sz="2800">
                        <a:effectLst/>
                        <a:latin typeface="Helvetica Neue"/>
                        <a:ea typeface="Helvetica Neue"/>
                        <a:cs typeface="Times New Roman" panose="02020603050405020304" pitchFamily="18" charset="0"/>
                      </a:endParaRPr>
                    </a:p>
                  </a:txBody>
                  <a:tcPr marL="68580" marR="68580" marT="0" marB="0"/>
                </a:tc>
                <a:tc>
                  <a:txBody>
                    <a:bodyPr/>
                    <a:lstStyle/>
                    <a:p>
                      <a:pPr algn="r"/>
                      <a:r>
                        <a:rPr lang="de-DE" sz="1800" dirty="0">
                          <a:effectLst/>
                        </a:rPr>
                        <a:t>1,220,447.03</a:t>
                      </a:r>
                      <a:endParaRPr lang="es-GT" sz="2800" dirty="0">
                        <a:effectLst/>
                        <a:latin typeface="Helvetica Neue"/>
                        <a:ea typeface="Helvetica Neue"/>
                        <a:cs typeface="Times New Roman" panose="02020603050405020304" pitchFamily="18" charset="0"/>
                      </a:endParaRPr>
                    </a:p>
                  </a:txBody>
                  <a:tcPr marL="68580" marR="68580" marT="0" marB="0"/>
                </a:tc>
                <a:extLst>
                  <a:ext uri="{0D108BD9-81ED-4DB2-BD59-A6C34878D82A}">
                    <a16:rowId xmlns:a16="http://schemas.microsoft.com/office/drawing/2014/main" val="3189126589"/>
                  </a:ext>
                </a:extLst>
              </a:tr>
            </a:tbl>
          </a:graphicData>
        </a:graphic>
      </p:graphicFrame>
      <p:sp>
        <p:nvSpPr>
          <p:cNvPr id="16" name="Elipse 15">
            <a:extLst>
              <a:ext uri="{FF2B5EF4-FFF2-40B4-BE49-F238E27FC236}">
                <a16:creationId xmlns:a16="http://schemas.microsoft.com/office/drawing/2014/main" id="{AB4A7345-7D89-438E-B7D4-663A8E14DFCB}"/>
              </a:ext>
            </a:extLst>
          </p:cNvPr>
          <p:cNvSpPr/>
          <p:nvPr/>
        </p:nvSpPr>
        <p:spPr>
          <a:xfrm>
            <a:off x="9677423" y="2929420"/>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Destinos: </a:t>
            </a:r>
          </a:p>
          <a:p>
            <a:pPr algn="ctr"/>
            <a:r>
              <a:rPr lang="es-GT" sz="1400" b="1" dirty="0">
                <a:latin typeface="Montserrat" panose="00000500000000000000"/>
              </a:rPr>
              <a:t>USA,</a:t>
            </a:r>
          </a:p>
          <a:p>
            <a:pPr algn="ctr"/>
            <a:r>
              <a:rPr lang="es-GT" sz="1400" b="1" dirty="0">
                <a:latin typeface="Montserrat" panose="00000500000000000000"/>
              </a:rPr>
              <a:t>República Dominicana, Países Bajos (Holanda), Alemania </a:t>
            </a:r>
          </a:p>
        </p:txBody>
      </p:sp>
    </p:spTree>
    <p:extLst>
      <p:ext uri="{BB962C8B-B14F-4D97-AF65-F5344CB8AC3E}">
        <p14:creationId xmlns:p14="http://schemas.microsoft.com/office/powerpoint/2010/main" val="946394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07D0F202-76AB-49CE-B6EA-7D2D08D9F08E}"/>
              </a:ext>
            </a:extLst>
          </p:cNvPr>
          <p:cNvSpPr/>
          <p:nvPr/>
        </p:nvSpPr>
        <p:spPr>
          <a:xfrm>
            <a:off x="7756837" y="2938847"/>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4,794</a:t>
            </a:r>
          </a:p>
          <a:p>
            <a:pPr algn="ctr"/>
            <a:r>
              <a:rPr lang="es-GT" sz="1400" b="1" dirty="0">
                <a:latin typeface="Montserrat" panose="00000500000000000000"/>
              </a:rPr>
              <a:t>Patrullajes  </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14. Desarrollo de </a:t>
            </a:r>
            <a:r>
              <a:rPr lang="es-GT" sz="2000" dirty="0"/>
              <a:t>patrullajes de control y vigilancia, para la prevención de incendios forestales, disminución de la tala ilegal, la caza furtiva, y otras amenazas en contra de la diversidad biológica y áreas protegidas.</a:t>
            </a:r>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868960" y="5992810"/>
            <a:ext cx="6097604" cy="261610"/>
          </a:xfrm>
          <a:prstGeom prst="rect">
            <a:avLst/>
          </a:prstGeom>
          <a:noFill/>
        </p:spPr>
        <p:txBody>
          <a:bodyPr wrap="square">
            <a:spAutoFit/>
          </a:bodyPr>
          <a:lstStyle/>
          <a:p>
            <a:r>
              <a:rPr lang="es-GT" sz="1100" b="1" dirty="0"/>
              <a:t>Fuente: CONAP</a:t>
            </a:r>
            <a:endParaRPr lang="es-GT" sz="1100" dirty="0"/>
          </a:p>
        </p:txBody>
      </p:sp>
      <p:pic>
        <p:nvPicPr>
          <p:cNvPr id="12" name="Imagen 11">
            <a:extLst>
              <a:ext uri="{FF2B5EF4-FFF2-40B4-BE49-F238E27FC236}">
                <a16:creationId xmlns:a16="http://schemas.microsoft.com/office/drawing/2014/main" id="{47DA2CEF-B57A-4B5E-ADF8-BEB476AC39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3767" y="2631737"/>
            <a:ext cx="3094925" cy="4033014"/>
          </a:xfrm>
          <a:prstGeom prst="rect">
            <a:avLst/>
          </a:prstGeom>
          <a:noFill/>
        </p:spPr>
      </p:pic>
    </p:spTree>
    <p:extLst>
      <p:ext uri="{BB962C8B-B14F-4D97-AF65-F5344CB8AC3E}">
        <p14:creationId xmlns:p14="http://schemas.microsoft.com/office/powerpoint/2010/main" val="1063349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15. </a:t>
            </a:r>
            <a:r>
              <a:rPr lang="es-GT" sz="2000" dirty="0"/>
              <a:t>Implementación de el “Segundo Inventario Forestal Nacional” el cual busca determinar el estado actual de los bosques y árboles dispersos que se encuentran en el territorio nacional; por medio de una evaluación integral, multipropósito y replicable, que aporte información estratégica al país</a:t>
            </a:r>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pic>
        <p:nvPicPr>
          <p:cNvPr id="8" name="officeArt object" descr="Inicia la implementación del segundo Inventario Forestal Nacional de Guatemala">
            <a:extLst>
              <a:ext uri="{FF2B5EF4-FFF2-40B4-BE49-F238E27FC236}">
                <a16:creationId xmlns:a16="http://schemas.microsoft.com/office/drawing/2014/main" id="{4050C6F4-A559-4DF0-8916-94F2F8EF87C2}"/>
              </a:ext>
            </a:extLst>
          </p:cNvPr>
          <p:cNvPicPr/>
          <p:nvPr/>
        </p:nvPicPr>
        <p:blipFill rotWithShape="1">
          <a:blip r:embed="rId3"/>
          <a:srcRect r="6312" b="18722"/>
          <a:stretch/>
        </p:blipFill>
        <p:spPr bwMode="auto">
          <a:xfrm>
            <a:off x="1991526" y="3276600"/>
            <a:ext cx="4975038" cy="3341016"/>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65844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154338"/>
            <a:ext cx="6179540" cy="5100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16. Se </a:t>
            </a:r>
            <a:r>
              <a:rPr lang="es-GT" sz="2000" dirty="0"/>
              <a:t>realizó el lanzamiento del Día de la Reforestación Nacional de las Áreas Protegidas con el fin de restaurar con especies endémicas de las áreas protegidas, los cuales cumplen importantes funciones en los ecosistemas, como servir de hábitat para las diversas especies además de frenar la pérdida de ecosistemas</a:t>
            </a: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8322445" y="15370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315,224 </a:t>
            </a:r>
          </a:p>
          <a:p>
            <a:pPr algn="ctr"/>
            <a:endParaRPr lang="es-GT" sz="1400" b="1" dirty="0">
              <a:latin typeface="Montserrat" panose="00000500000000000000"/>
            </a:endParaRPr>
          </a:p>
          <a:p>
            <a:pPr algn="ctr"/>
            <a:r>
              <a:rPr lang="es-GT" sz="1400" b="1" dirty="0">
                <a:latin typeface="Montserrat" panose="00000500000000000000"/>
              </a:rPr>
              <a:t>Propágulo sembrados   </a:t>
            </a:r>
          </a:p>
          <a:p>
            <a:pPr algn="ctr"/>
            <a:endParaRPr lang="es-GT" sz="1400" b="1" dirty="0">
              <a:latin typeface="Montserrat" panose="00000500000000000000"/>
            </a:endParaRPr>
          </a:p>
        </p:txBody>
      </p:sp>
      <p:pic>
        <p:nvPicPr>
          <p:cNvPr id="9" name="officeArt object" descr="Reforestación Nacional de las Áreas Protegidas">
            <a:extLst>
              <a:ext uri="{FF2B5EF4-FFF2-40B4-BE49-F238E27FC236}">
                <a16:creationId xmlns:a16="http://schemas.microsoft.com/office/drawing/2014/main" id="{038BF931-2FAA-4642-9C7C-443ED921F9A7}"/>
              </a:ext>
            </a:extLst>
          </p:cNvPr>
          <p:cNvPicPr/>
          <p:nvPr/>
        </p:nvPicPr>
        <p:blipFill>
          <a:blip r:embed="rId3"/>
          <a:stretch>
            <a:fillRect/>
          </a:stretch>
        </p:blipFill>
        <p:spPr>
          <a:xfrm>
            <a:off x="997408" y="3503220"/>
            <a:ext cx="2895862" cy="3037916"/>
          </a:xfrm>
          <a:prstGeom prst="rect">
            <a:avLst/>
          </a:prstGeom>
          <a:ln w="12700" cap="flat">
            <a:noFill/>
            <a:miter lim="400000"/>
            <a:headEnd/>
            <a:tailEnd/>
          </a:ln>
          <a:effectLst/>
        </p:spPr>
      </p:pic>
      <p:pic>
        <p:nvPicPr>
          <p:cNvPr id="11" name="officeArt object">
            <a:extLst>
              <a:ext uri="{FF2B5EF4-FFF2-40B4-BE49-F238E27FC236}">
                <a16:creationId xmlns:a16="http://schemas.microsoft.com/office/drawing/2014/main" id="{B9465F15-E5CC-4B2B-BB2D-8E0D86426FB8}"/>
              </a:ext>
            </a:extLst>
          </p:cNvPr>
          <p:cNvPicPr/>
          <p:nvPr/>
        </p:nvPicPr>
        <p:blipFill rotWithShape="1">
          <a:blip r:embed="rId4"/>
          <a:srcRect r="12029"/>
          <a:stretch/>
        </p:blipFill>
        <p:spPr>
          <a:xfrm>
            <a:off x="3896687" y="3727817"/>
            <a:ext cx="3280261" cy="2551709"/>
          </a:xfrm>
          <a:prstGeom prst="rect">
            <a:avLst/>
          </a:prstGeom>
          <a:ln w="12700" cap="flat">
            <a:noFill/>
            <a:miter lim="400000"/>
            <a:headEnd/>
            <a:tailEnd/>
          </a:ln>
          <a:effectLst/>
        </p:spPr>
      </p:pic>
      <p:sp>
        <p:nvSpPr>
          <p:cNvPr id="12" name="Elipse 11">
            <a:extLst>
              <a:ext uri="{FF2B5EF4-FFF2-40B4-BE49-F238E27FC236}">
                <a16:creationId xmlns:a16="http://schemas.microsoft.com/office/drawing/2014/main" id="{E086FEAA-AFA4-48E5-ADDA-E6D42DEEF12D}"/>
              </a:ext>
            </a:extLst>
          </p:cNvPr>
          <p:cNvSpPr/>
          <p:nvPr/>
        </p:nvSpPr>
        <p:spPr>
          <a:xfrm>
            <a:off x="8322445" y="3981514"/>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315,224 </a:t>
            </a:r>
          </a:p>
          <a:p>
            <a:pPr algn="ctr"/>
            <a:endParaRPr lang="es-GT" sz="1400" b="1" dirty="0">
              <a:latin typeface="Montserrat" panose="00000500000000000000"/>
            </a:endParaRPr>
          </a:p>
          <a:p>
            <a:pPr algn="ctr"/>
            <a:r>
              <a:rPr lang="es-GT" sz="1400" b="1" dirty="0">
                <a:latin typeface="Montserrat" panose="00000500000000000000"/>
              </a:rPr>
              <a:t>Propágulo sembrados   </a:t>
            </a:r>
          </a:p>
          <a:p>
            <a:pPr algn="ctr"/>
            <a:endParaRPr lang="es-GT" sz="1400" b="1" dirty="0">
              <a:latin typeface="Montserrat" panose="00000500000000000000"/>
            </a:endParaRPr>
          </a:p>
        </p:txBody>
      </p:sp>
    </p:spTree>
    <p:extLst>
      <p:ext uri="{BB962C8B-B14F-4D97-AF65-F5344CB8AC3E}">
        <p14:creationId xmlns:p14="http://schemas.microsoft.com/office/powerpoint/2010/main" val="410529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981200"/>
            <a:ext cx="6179540" cy="42732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17. Listado de Especies Amenazadas de Fauna Silvestre de Guatemala. </a:t>
            </a:r>
          </a:p>
          <a:p>
            <a:pPr marL="0" indent="0" algn="just">
              <a:buNone/>
            </a:pPr>
            <a:r>
              <a:rPr lang="es-MX" sz="2000" dirty="0"/>
              <a:t>El objetivo fundamental es la regulación del listado actualizado de especies amenazadas de fauna silvestre en Guatemala y 3 actualizaciones de flora, en base a sus categorías, de peligro crítico, en vías de extinción o vulnerables</a:t>
            </a:r>
          </a:p>
          <a:p>
            <a:pPr marL="0" indent="0" algn="just">
              <a:buNone/>
            </a:pPr>
            <a:endParaRPr lang="es-GT" dirty="0"/>
          </a:p>
          <a:p>
            <a:endParaRPr lang="es-GT" dirty="0"/>
          </a:p>
          <a:p>
            <a:endParaRPr lang="es-GT" dirty="0"/>
          </a:p>
          <a:p>
            <a:endParaRPr lang="es-GT" dirty="0"/>
          </a:p>
          <a:p>
            <a:pPr marL="0" indent="0">
              <a:buNone/>
            </a:pPr>
            <a:r>
              <a:rPr lang="es-GT" sz="1000" b="1" dirty="0"/>
              <a:t>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7383207" y="6254420"/>
            <a:ext cx="6097604" cy="261610"/>
          </a:xfrm>
          <a:prstGeom prst="rect">
            <a:avLst/>
          </a:prstGeom>
          <a:noFill/>
        </p:spPr>
        <p:txBody>
          <a:bodyPr wrap="square">
            <a:spAutoFit/>
          </a:bodyPr>
          <a:lstStyle/>
          <a:p>
            <a:r>
              <a:rPr lang="es-GT" sz="1100" b="1" dirty="0"/>
              <a:t>Fuente: CONAP</a:t>
            </a:r>
            <a:endParaRPr lang="es-GT" sz="1100" dirty="0"/>
          </a:p>
        </p:txBody>
      </p:sp>
      <p:pic>
        <p:nvPicPr>
          <p:cNvPr id="3" name="Imagen 2"/>
          <p:cNvPicPr>
            <a:picLocks noChangeAspect="1"/>
          </p:cNvPicPr>
          <p:nvPr/>
        </p:nvPicPr>
        <p:blipFill rotWithShape="1">
          <a:blip r:embed="rId3"/>
          <a:srcRect l="15613" t="25484" r="36194" b="7419"/>
          <a:stretch/>
        </p:blipFill>
        <p:spPr>
          <a:xfrm>
            <a:off x="7383207" y="2812536"/>
            <a:ext cx="4395020" cy="3441884"/>
          </a:xfrm>
          <a:prstGeom prst="rect">
            <a:avLst/>
          </a:prstGeom>
        </p:spPr>
      </p:pic>
    </p:spTree>
    <p:extLst>
      <p:ext uri="{BB962C8B-B14F-4D97-AF65-F5344CB8AC3E}">
        <p14:creationId xmlns:p14="http://schemas.microsoft.com/office/powerpoint/2010/main" val="224308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715678"/>
            <a:ext cx="6179540" cy="4538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18. Implementación de Nidos Artificiales en el Refugio del Quetzal </a:t>
            </a:r>
            <a:r>
              <a:rPr lang="es-GT" sz="2000" dirty="0"/>
              <a:t>en el Parque Regional Municipal San Rafael Pie de La Cuesta</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7247790"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45.3 </a:t>
            </a:r>
          </a:p>
          <a:p>
            <a:pPr algn="ctr"/>
            <a:r>
              <a:rPr lang="es-GT" sz="1400" b="1" dirty="0">
                <a:latin typeface="Montserrat" panose="00000500000000000000"/>
              </a:rPr>
              <a:t>hectáreas </a:t>
            </a:r>
          </a:p>
        </p:txBody>
      </p:sp>
      <p:sp>
        <p:nvSpPr>
          <p:cNvPr id="11" name="Elipse 10">
            <a:extLst>
              <a:ext uri="{FF2B5EF4-FFF2-40B4-BE49-F238E27FC236}">
                <a16:creationId xmlns:a16="http://schemas.microsoft.com/office/drawing/2014/main" id="{BB6679E8-1A80-4D2E-B1A4-180A4DF5AE64}"/>
              </a:ext>
            </a:extLst>
          </p:cNvPr>
          <p:cNvSpPr/>
          <p:nvPr/>
        </p:nvSpPr>
        <p:spPr>
          <a:xfrm>
            <a:off x="8542352" y="421010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latin typeface="Montserrat" panose="00000500000000000000"/>
              </a:rPr>
              <a:t>Registro entre 35 a 40 parejas</a:t>
            </a:r>
          </a:p>
        </p:txBody>
      </p:sp>
      <p:sp>
        <p:nvSpPr>
          <p:cNvPr id="12" name="Elipse 11">
            <a:extLst>
              <a:ext uri="{FF2B5EF4-FFF2-40B4-BE49-F238E27FC236}">
                <a16:creationId xmlns:a16="http://schemas.microsoft.com/office/drawing/2014/main" id="{53063DD2-D715-4E6A-B794-D6883C0DEF48}"/>
              </a:ext>
            </a:extLst>
          </p:cNvPr>
          <p:cNvSpPr/>
          <p:nvPr/>
        </p:nvSpPr>
        <p:spPr>
          <a:xfrm>
            <a:off x="9735948"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Ubicación: </a:t>
            </a:r>
          </a:p>
          <a:p>
            <a:pPr algn="ctr"/>
            <a:r>
              <a:rPr lang="es-GT" sz="1400" b="1" dirty="0">
                <a:latin typeface="Montserrat" panose="00000500000000000000"/>
              </a:rPr>
              <a:t>Departamento de </a:t>
            </a:r>
          </a:p>
          <a:p>
            <a:pPr algn="ctr"/>
            <a:r>
              <a:rPr lang="es-GT" sz="1400" b="1" dirty="0">
                <a:latin typeface="Montserrat" panose="00000500000000000000"/>
              </a:rPr>
              <a:t>San Marcos </a:t>
            </a:r>
          </a:p>
        </p:txBody>
      </p:sp>
      <p:pic>
        <p:nvPicPr>
          <p:cNvPr id="5" name="Imagen 4">
            <a:extLst>
              <a:ext uri="{FF2B5EF4-FFF2-40B4-BE49-F238E27FC236}">
                <a16:creationId xmlns:a16="http://schemas.microsoft.com/office/drawing/2014/main" id="{71EE9C59-6610-48EC-B015-C789447CC404}"/>
              </a:ext>
            </a:extLst>
          </p:cNvPr>
          <p:cNvPicPr>
            <a:picLocks noChangeAspect="1"/>
          </p:cNvPicPr>
          <p:nvPr/>
        </p:nvPicPr>
        <p:blipFill rotWithShape="1">
          <a:blip r:embed="rId3"/>
          <a:srcRect l="25647" t="26118" r="28479" b="15876"/>
          <a:stretch/>
        </p:blipFill>
        <p:spPr>
          <a:xfrm>
            <a:off x="1168400" y="2642381"/>
            <a:ext cx="5329313" cy="3790604"/>
          </a:xfrm>
          <a:prstGeom prst="rect">
            <a:avLst/>
          </a:prstGeom>
        </p:spPr>
      </p:pic>
    </p:spTree>
    <p:extLst>
      <p:ext uri="{BB962C8B-B14F-4D97-AF65-F5344CB8AC3E}">
        <p14:creationId xmlns:p14="http://schemas.microsoft.com/office/powerpoint/2010/main" val="3808331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19. S</a:t>
            </a:r>
            <a:r>
              <a:rPr lang="es-GT" sz="2000" dirty="0"/>
              <a:t>e ha desarrollado con éxito la anidación de Guacamayas Roja (Ara macao </a:t>
            </a:r>
            <a:r>
              <a:rPr lang="es-GT" sz="2000" dirty="0" err="1"/>
              <a:t>cyanoptera</a:t>
            </a:r>
            <a:r>
              <a:rPr lang="es-GT" sz="2000" dirty="0"/>
              <a:t>), en la Reserva de la Biosfera Maya.</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7247790"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2 Nidos con mas de 3 pichones </a:t>
            </a:r>
          </a:p>
        </p:txBody>
      </p:sp>
      <p:sp>
        <p:nvSpPr>
          <p:cNvPr id="12" name="Elipse 11">
            <a:extLst>
              <a:ext uri="{FF2B5EF4-FFF2-40B4-BE49-F238E27FC236}">
                <a16:creationId xmlns:a16="http://schemas.microsoft.com/office/drawing/2014/main" id="{53063DD2-D715-4E6A-B794-D6883C0DEF48}"/>
              </a:ext>
            </a:extLst>
          </p:cNvPr>
          <p:cNvSpPr/>
          <p:nvPr/>
        </p:nvSpPr>
        <p:spPr>
          <a:xfrm>
            <a:off x="9735948"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Ubicación: </a:t>
            </a:r>
          </a:p>
          <a:p>
            <a:pPr algn="ctr"/>
            <a:r>
              <a:rPr lang="es-GT" sz="1400" b="1" dirty="0">
                <a:latin typeface="Montserrat" panose="00000500000000000000"/>
              </a:rPr>
              <a:t>Parque Nacional Laguna del Tigre </a:t>
            </a:r>
          </a:p>
        </p:txBody>
      </p:sp>
      <p:pic>
        <p:nvPicPr>
          <p:cNvPr id="3" name="Imagen 2">
            <a:extLst>
              <a:ext uri="{FF2B5EF4-FFF2-40B4-BE49-F238E27FC236}">
                <a16:creationId xmlns:a16="http://schemas.microsoft.com/office/drawing/2014/main" id="{00E78FA4-E699-4E40-81BE-887F2C9D33D1}"/>
              </a:ext>
            </a:extLst>
          </p:cNvPr>
          <p:cNvPicPr>
            <a:picLocks noChangeAspect="1"/>
          </p:cNvPicPr>
          <p:nvPr/>
        </p:nvPicPr>
        <p:blipFill rotWithShape="1">
          <a:blip r:embed="rId3"/>
          <a:srcRect t="16111" r="12222" b="3148"/>
          <a:stretch/>
        </p:blipFill>
        <p:spPr>
          <a:xfrm>
            <a:off x="2084543" y="2232966"/>
            <a:ext cx="3659767" cy="4478515"/>
          </a:xfrm>
          <a:prstGeom prst="rect">
            <a:avLst/>
          </a:prstGeom>
        </p:spPr>
      </p:pic>
    </p:spTree>
    <p:extLst>
      <p:ext uri="{BB962C8B-B14F-4D97-AF65-F5344CB8AC3E}">
        <p14:creationId xmlns:p14="http://schemas.microsoft.com/office/powerpoint/2010/main" val="3166354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715678"/>
            <a:ext cx="6179540" cy="4538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20. D</a:t>
            </a:r>
            <a:r>
              <a:rPr lang="es-GT" sz="2000" dirty="0"/>
              <a:t>esarrolló de la campaña de sensibilización para la Conservación de Áreas Marino Costeras del Pacífico Guatemalteco.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8492127" y="3083082"/>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Alcance a través de pautas en redes sociales</a:t>
            </a:r>
          </a:p>
          <a:p>
            <a:pPr algn="ctr"/>
            <a:endParaRPr lang="es-GT" sz="1400" b="1" dirty="0">
              <a:latin typeface="Montserrat" panose="00000500000000000000"/>
            </a:endParaRPr>
          </a:p>
          <a:p>
            <a:pPr algn="ctr"/>
            <a:r>
              <a:rPr lang="es-GT" sz="1400" b="1" dirty="0">
                <a:latin typeface="Montserrat" panose="00000500000000000000"/>
              </a:rPr>
              <a:t> 445,000 personas </a:t>
            </a:r>
          </a:p>
        </p:txBody>
      </p:sp>
      <p:pic>
        <p:nvPicPr>
          <p:cNvPr id="14" name="officeArt object">
            <a:extLst>
              <a:ext uri="{FF2B5EF4-FFF2-40B4-BE49-F238E27FC236}">
                <a16:creationId xmlns:a16="http://schemas.microsoft.com/office/drawing/2014/main" id="{9E1C56E4-0603-4290-9CD1-CFB0680B3035}"/>
              </a:ext>
            </a:extLst>
          </p:cNvPr>
          <p:cNvPicPr/>
          <p:nvPr/>
        </p:nvPicPr>
        <p:blipFill>
          <a:blip r:embed="rId3"/>
          <a:stretch>
            <a:fillRect/>
          </a:stretch>
        </p:blipFill>
        <p:spPr>
          <a:xfrm>
            <a:off x="909928" y="2833852"/>
            <a:ext cx="6179540" cy="3695177"/>
          </a:xfrm>
          <a:prstGeom prst="rect">
            <a:avLst/>
          </a:prstGeom>
          <a:ln w="12700" cap="flat">
            <a:noFill/>
            <a:miter lim="400000"/>
            <a:headEnd/>
            <a:tailEnd/>
          </a:ln>
          <a:effectLst/>
        </p:spPr>
      </p:pic>
    </p:spTree>
    <p:extLst>
      <p:ext uri="{BB962C8B-B14F-4D97-AF65-F5344CB8AC3E}">
        <p14:creationId xmlns:p14="http://schemas.microsoft.com/office/powerpoint/2010/main" val="351647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21. D</a:t>
            </a:r>
            <a:r>
              <a:rPr lang="es-GT" sz="2000" dirty="0"/>
              <a:t>esarrollo el Curso de Prevención y Combate al Tráfico Ilegal de Vida Silvestre con el objeto de fortalecer las capacidades de actuación y seguimiento a los procedimientos establecidos.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7222390"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Participación de </a:t>
            </a:r>
          </a:p>
          <a:p>
            <a:pPr algn="ctr"/>
            <a:r>
              <a:rPr lang="es-GT" sz="1400" b="1" dirty="0">
                <a:latin typeface="Montserrat" panose="00000500000000000000"/>
              </a:rPr>
              <a:t>84</a:t>
            </a:r>
          </a:p>
          <a:p>
            <a:pPr algn="ctr"/>
            <a:r>
              <a:rPr lang="es-GT" sz="1400" b="1" dirty="0">
                <a:latin typeface="Montserrat" panose="00000500000000000000"/>
              </a:rPr>
              <a:t> personas </a:t>
            </a:r>
          </a:p>
        </p:txBody>
      </p:sp>
      <p:sp>
        <p:nvSpPr>
          <p:cNvPr id="12" name="Elipse 11">
            <a:extLst>
              <a:ext uri="{FF2B5EF4-FFF2-40B4-BE49-F238E27FC236}">
                <a16:creationId xmlns:a16="http://schemas.microsoft.com/office/drawing/2014/main" id="{53063DD2-D715-4E6A-B794-D6883C0DEF48}"/>
              </a:ext>
            </a:extLst>
          </p:cNvPr>
          <p:cNvSpPr/>
          <p:nvPr/>
        </p:nvSpPr>
        <p:spPr>
          <a:xfrm>
            <a:off x="9481948" y="417200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Entidades participantes:</a:t>
            </a:r>
          </a:p>
          <a:p>
            <a:pPr algn="ctr"/>
            <a:endParaRPr lang="es-GT" sz="1400" b="1" dirty="0">
              <a:latin typeface="Montserrat" panose="00000500000000000000"/>
            </a:endParaRPr>
          </a:p>
          <a:p>
            <a:pPr algn="ctr"/>
            <a:r>
              <a:rPr lang="es-GT" sz="1400" b="1" dirty="0">
                <a:latin typeface="Montserrat" panose="00000500000000000000"/>
              </a:rPr>
              <a:t> Ministerio de Gobernación y el Ministerio Público</a:t>
            </a:r>
          </a:p>
        </p:txBody>
      </p:sp>
      <p:pic>
        <p:nvPicPr>
          <p:cNvPr id="9" name="officeArt object">
            <a:extLst>
              <a:ext uri="{FF2B5EF4-FFF2-40B4-BE49-F238E27FC236}">
                <a16:creationId xmlns:a16="http://schemas.microsoft.com/office/drawing/2014/main" id="{4B2A6A58-A625-4D40-972D-9638C62A4D79}"/>
              </a:ext>
            </a:extLst>
          </p:cNvPr>
          <p:cNvPicPr/>
          <p:nvPr/>
        </p:nvPicPr>
        <p:blipFill>
          <a:blip r:embed="rId3"/>
          <a:stretch>
            <a:fillRect/>
          </a:stretch>
        </p:blipFill>
        <p:spPr>
          <a:xfrm>
            <a:off x="909928" y="2730502"/>
            <a:ext cx="5935372" cy="3781578"/>
          </a:xfrm>
          <a:prstGeom prst="rect">
            <a:avLst/>
          </a:prstGeom>
          <a:ln w="12700" cap="flat">
            <a:noFill/>
            <a:miter lim="400000"/>
            <a:headEnd/>
            <a:tailEnd/>
          </a:ln>
          <a:effectLst/>
        </p:spPr>
      </p:pic>
    </p:spTree>
    <p:extLst>
      <p:ext uri="{BB962C8B-B14F-4D97-AF65-F5344CB8AC3E}">
        <p14:creationId xmlns:p14="http://schemas.microsoft.com/office/powerpoint/2010/main" val="2779166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22. </a:t>
            </a:r>
            <a:r>
              <a:rPr lang="es-GT" sz="2000" dirty="0"/>
              <a:t>Sistema Nacional de Información sobre Diversidad Biológica –</a:t>
            </a:r>
            <a:r>
              <a:rPr lang="es-GT" sz="2000" dirty="0" err="1"/>
              <a:t>SNIBgt</a:t>
            </a:r>
            <a:r>
              <a:rPr lang="es-GT" sz="2000" dirty="0"/>
              <a:t>, busca incentivar el acceso y la movilidad de datos y registros de información biológica primaria sobre especies y ecosistemas del país.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909928" y="654113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7222390"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Usuarios</a:t>
            </a:r>
          </a:p>
          <a:p>
            <a:pPr algn="ctr"/>
            <a:r>
              <a:rPr lang="es-GT" sz="1400" b="1" dirty="0">
                <a:latin typeface="Montserrat" panose="00000500000000000000"/>
              </a:rPr>
              <a:t>234</a:t>
            </a:r>
          </a:p>
        </p:txBody>
      </p:sp>
      <p:pic>
        <p:nvPicPr>
          <p:cNvPr id="11" name="officeArt object" descr="Imagen 4">
            <a:extLst>
              <a:ext uri="{FF2B5EF4-FFF2-40B4-BE49-F238E27FC236}">
                <a16:creationId xmlns:a16="http://schemas.microsoft.com/office/drawing/2014/main" id="{5FC49155-C440-4052-A65A-72053EB10076}"/>
              </a:ext>
            </a:extLst>
          </p:cNvPr>
          <p:cNvPicPr/>
          <p:nvPr/>
        </p:nvPicPr>
        <p:blipFill>
          <a:blip r:embed="rId3"/>
          <a:stretch>
            <a:fillRect/>
          </a:stretch>
        </p:blipFill>
        <p:spPr>
          <a:xfrm>
            <a:off x="868959" y="2953560"/>
            <a:ext cx="5984328" cy="3587576"/>
          </a:xfrm>
          <a:prstGeom prst="rect">
            <a:avLst/>
          </a:prstGeom>
          <a:ln w="12700" cap="flat">
            <a:noFill/>
            <a:miter lim="400000"/>
            <a:headEnd/>
            <a:tailEnd/>
          </a:ln>
          <a:effectLst/>
        </p:spPr>
      </p:pic>
      <p:sp>
        <p:nvSpPr>
          <p:cNvPr id="14" name="Elipse 13">
            <a:extLst>
              <a:ext uri="{FF2B5EF4-FFF2-40B4-BE49-F238E27FC236}">
                <a16:creationId xmlns:a16="http://schemas.microsoft.com/office/drawing/2014/main" id="{09F9D09D-E96B-4429-9FC3-1BF38EEAC4E4}"/>
              </a:ext>
            </a:extLst>
          </p:cNvPr>
          <p:cNvSpPr/>
          <p:nvPr/>
        </p:nvSpPr>
        <p:spPr>
          <a:xfrm>
            <a:off x="9693783" y="3169542"/>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Bases de datos</a:t>
            </a:r>
          </a:p>
          <a:p>
            <a:pPr algn="ctr"/>
            <a:r>
              <a:rPr lang="es-GT" sz="1400" b="1" dirty="0">
                <a:latin typeface="Montserrat" panose="00000500000000000000"/>
              </a:rPr>
              <a:t>68 </a:t>
            </a:r>
          </a:p>
        </p:txBody>
      </p:sp>
      <p:sp>
        <p:nvSpPr>
          <p:cNvPr id="16" name="Elipse 15">
            <a:extLst>
              <a:ext uri="{FF2B5EF4-FFF2-40B4-BE49-F238E27FC236}">
                <a16:creationId xmlns:a16="http://schemas.microsoft.com/office/drawing/2014/main" id="{936C82C4-2D78-45B1-8D66-6DC043710B67}"/>
              </a:ext>
            </a:extLst>
          </p:cNvPr>
          <p:cNvSpPr/>
          <p:nvPr/>
        </p:nvSpPr>
        <p:spPr>
          <a:xfrm>
            <a:off x="7177545" y="4496822"/>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Registros Verificados </a:t>
            </a:r>
          </a:p>
          <a:p>
            <a:pPr algn="ctr"/>
            <a:r>
              <a:rPr lang="es-GT" sz="1400" b="1" dirty="0">
                <a:latin typeface="Montserrat" panose="00000500000000000000"/>
              </a:rPr>
              <a:t>1,855</a:t>
            </a:r>
          </a:p>
        </p:txBody>
      </p:sp>
    </p:spTree>
    <p:extLst>
      <p:ext uri="{BB962C8B-B14F-4D97-AF65-F5344CB8AC3E}">
        <p14:creationId xmlns:p14="http://schemas.microsoft.com/office/powerpoint/2010/main" val="390188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328057" y="572948"/>
            <a:ext cx="8425543" cy="547089"/>
          </a:xfrm>
        </p:spPr>
        <p:txBody>
          <a:bodyPr>
            <a:normAutofit fontScale="90000"/>
          </a:bodyPr>
          <a:lstStyle/>
          <a:p>
            <a:pPr algn="l"/>
            <a:r>
              <a:rPr lang="es-GT" sz="2800" b="0" dirty="0">
                <a:latin typeface="Montserrat"/>
              </a:rPr>
              <a:t>Ejecución del </a:t>
            </a:r>
            <a:r>
              <a:rPr lang="es-GT" sz="2800" dirty="0" err="1">
                <a:latin typeface="Montserrat"/>
              </a:rPr>
              <a:t>2do</a:t>
            </a:r>
            <a:r>
              <a:rPr lang="es-GT" sz="2800" b="0" dirty="0">
                <a:latin typeface="Montserrat"/>
              </a:rPr>
              <a:t>. Cuatrimestre del ejercicio Fiscal 2021</a:t>
            </a:r>
            <a:r>
              <a:rPr lang="es-GT" sz="2800" dirty="0">
                <a:latin typeface="Montserrat"/>
              </a:rPr>
              <a:t> </a:t>
            </a:r>
            <a:endParaRPr lang="es-GT" sz="1800" b="1" dirty="0">
              <a:latin typeface="Montserrat"/>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838200" y="1562793"/>
            <a:ext cx="4303643" cy="4614170"/>
          </a:xfrm>
        </p:spPr>
        <p:txBody>
          <a:bodyPr vert="horz" lIns="91440" tIns="45720" rIns="91440" bIns="45720" rtlCol="0" anchor="t">
            <a:normAutofit lnSpcReduction="10000"/>
          </a:bodyPr>
          <a:lstStyle/>
          <a:p>
            <a:pPr marL="0" indent="0">
              <a:buNone/>
            </a:pPr>
            <a:endParaRPr lang="es-GT" b="1" dirty="0"/>
          </a:p>
          <a:p>
            <a:pPr lvl="1"/>
            <a:r>
              <a:rPr lang="es-GT" dirty="0">
                <a:latin typeface="Montserrat"/>
              </a:rPr>
              <a:t>Presupuesto asignado (Q.) 123,000,000.00</a:t>
            </a:r>
            <a:endParaRPr lang="es-GT" dirty="0"/>
          </a:p>
          <a:p>
            <a:pPr lvl="1"/>
            <a:endParaRPr lang="es-GT" dirty="0"/>
          </a:p>
          <a:p>
            <a:pPr lvl="1"/>
            <a:r>
              <a:rPr lang="es-GT" dirty="0">
                <a:latin typeface="Montserrat"/>
              </a:rPr>
              <a:t>Presupuesto vigente </a:t>
            </a:r>
          </a:p>
          <a:p>
            <a:pPr marL="457200" lvl="1" indent="0">
              <a:buNone/>
            </a:pPr>
            <a:r>
              <a:rPr lang="es-GT" dirty="0">
                <a:latin typeface="Montserrat"/>
              </a:rPr>
              <a:t>   (Q.) 123,000,000.00</a:t>
            </a:r>
            <a:endParaRPr lang="es-GT" dirty="0"/>
          </a:p>
          <a:p>
            <a:pPr lvl="1"/>
            <a:endParaRPr lang="es-GT" dirty="0"/>
          </a:p>
          <a:p>
            <a:pPr lvl="1"/>
            <a:r>
              <a:rPr lang="es-GT" dirty="0">
                <a:latin typeface="Montserrat"/>
              </a:rPr>
              <a:t>Presupuesto ejecutado (Q.) 55,691,010.04</a:t>
            </a:r>
            <a:endParaRPr lang="es-GT" dirty="0"/>
          </a:p>
          <a:p>
            <a:pPr lvl="1"/>
            <a:endParaRPr lang="es-GT" dirty="0"/>
          </a:p>
          <a:p>
            <a:pPr lvl="1"/>
            <a:r>
              <a:rPr lang="es-GT" dirty="0">
                <a:latin typeface="Montserrat"/>
              </a:rPr>
              <a:t>Saldo por ejecutar    </a:t>
            </a:r>
          </a:p>
          <a:p>
            <a:pPr marL="457200" lvl="1" indent="0">
              <a:buNone/>
            </a:pPr>
            <a:r>
              <a:rPr lang="es-GT" dirty="0">
                <a:latin typeface="Montserrat"/>
              </a:rPr>
              <a:t>   (Q.) 67,308,989.96</a:t>
            </a:r>
            <a:endParaRPr lang="es-GT" dirty="0"/>
          </a:p>
        </p:txBody>
      </p:sp>
      <p:graphicFrame>
        <p:nvGraphicFramePr>
          <p:cNvPr id="6" name="Gráfico 5">
            <a:extLst>
              <a:ext uri="{FF2B5EF4-FFF2-40B4-BE49-F238E27FC236}">
                <a16:creationId xmlns:a16="http://schemas.microsoft.com/office/drawing/2014/main" id="{E3D03C85-7DDE-4266-A305-5AF00D59D122}"/>
              </a:ext>
            </a:extLst>
          </p:cNvPr>
          <p:cNvGraphicFramePr/>
          <p:nvPr>
            <p:extLst>
              <p:ext uri="{D42A27DB-BD31-4B8C-83A1-F6EECF244321}">
                <p14:modId xmlns:p14="http://schemas.microsoft.com/office/powerpoint/2010/main" val="2388206859"/>
              </p:ext>
            </p:extLst>
          </p:nvPr>
        </p:nvGraphicFramePr>
        <p:xfrm>
          <a:off x="5379991" y="1945004"/>
          <a:ext cx="6376579" cy="42319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465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23. </a:t>
            </a:r>
            <a:r>
              <a:rPr lang="es-GT" sz="2000" dirty="0"/>
              <a:t>Creación de bases de Datos de Investigadores e investigaciones de la Diversidad Biológica en Guatemala, digitalizando expedientes relacionados a registros de investigadores y licencias de investigación sobre la diversidad biológica, que son extendidos por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39401" y="650467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7222390" y="223296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Registro de  654</a:t>
            </a:r>
          </a:p>
          <a:p>
            <a:pPr algn="ctr"/>
            <a:r>
              <a:rPr lang="es-GT" sz="1400" b="1" dirty="0">
                <a:latin typeface="Montserrat" panose="00000500000000000000"/>
              </a:rPr>
              <a:t>Investigadores</a:t>
            </a:r>
          </a:p>
        </p:txBody>
      </p:sp>
      <p:sp>
        <p:nvSpPr>
          <p:cNvPr id="14" name="Elipse 13">
            <a:extLst>
              <a:ext uri="{FF2B5EF4-FFF2-40B4-BE49-F238E27FC236}">
                <a16:creationId xmlns:a16="http://schemas.microsoft.com/office/drawing/2014/main" id="{09F9D09D-E96B-4429-9FC3-1BF38EEAC4E4}"/>
              </a:ext>
            </a:extLst>
          </p:cNvPr>
          <p:cNvSpPr/>
          <p:nvPr/>
        </p:nvSpPr>
        <p:spPr>
          <a:xfrm>
            <a:off x="9502795" y="3474665"/>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Se ha digitalizado </a:t>
            </a:r>
          </a:p>
          <a:p>
            <a:pPr algn="ctr"/>
            <a:r>
              <a:rPr lang="es-GT" sz="1400" b="1" dirty="0">
                <a:latin typeface="Montserrat" panose="00000500000000000000"/>
              </a:rPr>
              <a:t>421 investigaciones</a:t>
            </a:r>
          </a:p>
        </p:txBody>
      </p:sp>
      <p:sp>
        <p:nvSpPr>
          <p:cNvPr id="16" name="Elipse 15">
            <a:extLst>
              <a:ext uri="{FF2B5EF4-FFF2-40B4-BE49-F238E27FC236}">
                <a16:creationId xmlns:a16="http://schemas.microsoft.com/office/drawing/2014/main" id="{936C82C4-2D78-45B1-8D66-6DC043710B67}"/>
              </a:ext>
            </a:extLst>
          </p:cNvPr>
          <p:cNvSpPr/>
          <p:nvPr/>
        </p:nvSpPr>
        <p:spPr>
          <a:xfrm>
            <a:off x="7177545" y="4496822"/>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Registros Verificados </a:t>
            </a:r>
          </a:p>
          <a:p>
            <a:pPr algn="ctr"/>
            <a:r>
              <a:rPr lang="es-GT" sz="1400" b="1" dirty="0">
                <a:latin typeface="Montserrat" panose="00000500000000000000"/>
              </a:rPr>
              <a:t>1,855</a:t>
            </a:r>
          </a:p>
        </p:txBody>
      </p:sp>
      <p:pic>
        <p:nvPicPr>
          <p:cNvPr id="12" name="officeArt object" descr="Imagen 9">
            <a:extLst>
              <a:ext uri="{FF2B5EF4-FFF2-40B4-BE49-F238E27FC236}">
                <a16:creationId xmlns:a16="http://schemas.microsoft.com/office/drawing/2014/main" id="{50A076D6-BE32-45A4-9544-6FEC7D44435C}"/>
              </a:ext>
            </a:extLst>
          </p:cNvPr>
          <p:cNvPicPr/>
          <p:nvPr/>
        </p:nvPicPr>
        <p:blipFill>
          <a:blip r:embed="rId3"/>
          <a:srcRect t="13099"/>
          <a:stretch>
            <a:fillRect/>
          </a:stretch>
        </p:blipFill>
        <p:spPr>
          <a:xfrm>
            <a:off x="1102113" y="3276600"/>
            <a:ext cx="5610860" cy="3397577"/>
          </a:xfrm>
          <a:prstGeom prst="rect">
            <a:avLst/>
          </a:prstGeom>
          <a:ln w="12700" cap="flat">
            <a:noFill/>
            <a:miter lim="400000"/>
            <a:headEnd/>
            <a:tailEnd/>
          </a:ln>
          <a:effectLst/>
        </p:spPr>
      </p:pic>
    </p:spTree>
    <p:extLst>
      <p:ext uri="{BB962C8B-B14F-4D97-AF65-F5344CB8AC3E}">
        <p14:creationId xmlns:p14="http://schemas.microsoft.com/office/powerpoint/2010/main" val="3094295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02972" y="1780075"/>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24.</a:t>
            </a:r>
            <a:r>
              <a:rPr lang="es-GT" sz="2000" dirty="0"/>
              <a:t> En cumplimiento al Decreto No. 5-2021 “Ley para la Simplificación de Requisitos y Trámites Administrativos”. </a:t>
            </a:r>
          </a:p>
          <a:p>
            <a:pPr marL="0" indent="0" algn="just">
              <a:buNone/>
            </a:pPr>
            <a:endParaRPr lang="es-GT" sz="2000" dirty="0">
              <a:highlight>
                <a:srgbClr val="FFFF00"/>
              </a:highlight>
            </a:endParaRPr>
          </a:p>
          <a:p>
            <a:pPr marL="0" indent="0" algn="just">
              <a:buNone/>
            </a:pP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39401" y="6504676"/>
            <a:ext cx="6097604" cy="261610"/>
          </a:xfrm>
          <a:prstGeom prst="rect">
            <a:avLst/>
          </a:prstGeom>
          <a:noFill/>
        </p:spPr>
        <p:txBody>
          <a:bodyPr wrap="square">
            <a:spAutoFit/>
          </a:bodyPr>
          <a:lstStyle/>
          <a:p>
            <a:r>
              <a:rPr lang="es-GT" sz="1100" b="1" dirty="0"/>
              <a:t>Fuente: CONAP</a:t>
            </a:r>
            <a:endParaRPr lang="es-GT" sz="1100" dirty="0"/>
          </a:p>
        </p:txBody>
      </p:sp>
      <p:graphicFrame>
        <p:nvGraphicFramePr>
          <p:cNvPr id="3" name="Diagrama 2">
            <a:extLst>
              <a:ext uri="{FF2B5EF4-FFF2-40B4-BE49-F238E27FC236}">
                <a16:creationId xmlns:a16="http://schemas.microsoft.com/office/drawing/2014/main" id="{EEE5AD9E-6DD2-45A0-ACB3-2BBBBE0BB837}"/>
              </a:ext>
            </a:extLst>
          </p:cNvPr>
          <p:cNvGraphicFramePr/>
          <p:nvPr>
            <p:extLst>
              <p:ext uri="{D42A27DB-BD31-4B8C-83A1-F6EECF244321}">
                <p14:modId xmlns:p14="http://schemas.microsoft.com/office/powerpoint/2010/main" val="1261572856"/>
              </p:ext>
            </p:extLst>
          </p:nvPr>
        </p:nvGraphicFramePr>
        <p:xfrm>
          <a:off x="2098803" y="2778436"/>
          <a:ext cx="7689593" cy="3857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220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275127"/>
            <a:ext cx="6179540" cy="49792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25. I</a:t>
            </a:r>
            <a:r>
              <a:rPr lang="es-GT" sz="2000" dirty="0"/>
              <a:t>mplementación de la primera plataforma de Ciencia Ciudadana en Guatemala, </a:t>
            </a:r>
            <a:r>
              <a:rPr lang="es-GT" sz="2000" b="1" dirty="0"/>
              <a:t>iNaturalistGT</a:t>
            </a:r>
            <a:r>
              <a:rPr lang="es-GT" sz="2000" dirty="0"/>
              <a:t> la cual proporciona un lugar para registrar y organizar las observaciones de la diversidad biológica en Guatemala. </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sp>
        <p:nvSpPr>
          <p:cNvPr id="2" name="AutoShape 2">
            <a:extLst>
              <a:ext uri="{FF2B5EF4-FFF2-40B4-BE49-F238E27FC236}">
                <a16:creationId xmlns:a16="http://schemas.microsoft.com/office/drawing/2014/main" id="{45C93CEB-0B84-4FFD-B33E-221BA676E6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3" name="CuadroTexto 12">
            <a:extLst>
              <a:ext uri="{FF2B5EF4-FFF2-40B4-BE49-F238E27FC236}">
                <a16:creationId xmlns:a16="http://schemas.microsoft.com/office/drawing/2014/main" id="{56111FEB-8BBC-402F-8F71-4A870117317E}"/>
              </a:ext>
            </a:extLst>
          </p:cNvPr>
          <p:cNvSpPr txBox="1"/>
          <p:nvPr/>
        </p:nvSpPr>
        <p:spPr>
          <a:xfrm>
            <a:off x="39401" y="6504676"/>
            <a:ext cx="6097604" cy="261610"/>
          </a:xfrm>
          <a:prstGeom prst="rect">
            <a:avLst/>
          </a:prstGeom>
          <a:noFill/>
        </p:spPr>
        <p:txBody>
          <a:bodyPr wrap="square">
            <a:spAutoFit/>
          </a:bodyPr>
          <a:lstStyle/>
          <a:p>
            <a:r>
              <a:rPr lang="es-GT" sz="1100" b="1" dirty="0"/>
              <a:t>Fuente: CONAP</a:t>
            </a:r>
            <a:endParaRPr lang="es-GT" sz="1100" dirty="0"/>
          </a:p>
        </p:txBody>
      </p:sp>
      <p:sp>
        <p:nvSpPr>
          <p:cNvPr id="7" name="Elipse 6">
            <a:extLst>
              <a:ext uri="{FF2B5EF4-FFF2-40B4-BE49-F238E27FC236}">
                <a16:creationId xmlns:a16="http://schemas.microsoft.com/office/drawing/2014/main" id="{785B1620-7E77-4DEA-A9F6-20C65138DDA3}"/>
              </a:ext>
            </a:extLst>
          </p:cNvPr>
          <p:cNvSpPr/>
          <p:nvPr/>
        </p:nvSpPr>
        <p:spPr>
          <a:xfrm>
            <a:off x="5943600" y="2686353"/>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42,140 observaciones verificables </a:t>
            </a:r>
          </a:p>
        </p:txBody>
      </p:sp>
      <p:sp>
        <p:nvSpPr>
          <p:cNvPr id="14" name="Elipse 13">
            <a:extLst>
              <a:ext uri="{FF2B5EF4-FFF2-40B4-BE49-F238E27FC236}">
                <a16:creationId xmlns:a16="http://schemas.microsoft.com/office/drawing/2014/main" id="{09F9D09D-E96B-4429-9FC3-1BF38EEAC4E4}"/>
              </a:ext>
            </a:extLst>
          </p:cNvPr>
          <p:cNvSpPr/>
          <p:nvPr/>
        </p:nvSpPr>
        <p:spPr>
          <a:xfrm>
            <a:off x="9654012" y="2642647"/>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Se ha digitalizado </a:t>
            </a:r>
          </a:p>
          <a:p>
            <a:pPr algn="ctr"/>
            <a:r>
              <a:rPr lang="es-GT" sz="1400" b="1" dirty="0">
                <a:latin typeface="Montserrat" panose="00000500000000000000"/>
              </a:rPr>
              <a:t>421 investigaciones</a:t>
            </a:r>
          </a:p>
        </p:txBody>
      </p:sp>
      <p:sp>
        <p:nvSpPr>
          <p:cNvPr id="16" name="Elipse 15">
            <a:extLst>
              <a:ext uri="{FF2B5EF4-FFF2-40B4-BE49-F238E27FC236}">
                <a16:creationId xmlns:a16="http://schemas.microsoft.com/office/drawing/2014/main" id="{936C82C4-2D78-45B1-8D66-6DC043710B67}"/>
              </a:ext>
            </a:extLst>
          </p:cNvPr>
          <p:cNvSpPr/>
          <p:nvPr/>
        </p:nvSpPr>
        <p:spPr>
          <a:xfrm>
            <a:off x="5943600" y="4813686"/>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Se han registrado en iNaturalistGT 5,859 </a:t>
            </a:r>
          </a:p>
          <a:p>
            <a:pPr algn="ctr"/>
            <a:r>
              <a:rPr lang="es-GT" sz="1400" b="1" dirty="0">
                <a:latin typeface="Montserrat" panose="00000500000000000000"/>
              </a:rPr>
              <a:t>especies</a:t>
            </a:r>
          </a:p>
        </p:txBody>
      </p:sp>
      <p:sp>
        <p:nvSpPr>
          <p:cNvPr id="17" name="Elipse 16">
            <a:extLst>
              <a:ext uri="{FF2B5EF4-FFF2-40B4-BE49-F238E27FC236}">
                <a16:creationId xmlns:a16="http://schemas.microsoft.com/office/drawing/2014/main" id="{DFE21952-21D4-42FE-9157-87F5B56293E8}"/>
              </a:ext>
            </a:extLst>
          </p:cNvPr>
          <p:cNvSpPr/>
          <p:nvPr/>
        </p:nvSpPr>
        <p:spPr>
          <a:xfrm>
            <a:off x="9654012" y="4791421"/>
            <a:ext cx="2387192" cy="20443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17,833 observaciones en grado de Investigación</a:t>
            </a:r>
          </a:p>
        </p:txBody>
      </p:sp>
      <p:sp>
        <p:nvSpPr>
          <p:cNvPr id="18" name="Elipse 17">
            <a:extLst>
              <a:ext uri="{FF2B5EF4-FFF2-40B4-BE49-F238E27FC236}">
                <a16:creationId xmlns:a16="http://schemas.microsoft.com/office/drawing/2014/main" id="{74BE9917-E11B-4E88-8222-150B4AD4EA0A}"/>
              </a:ext>
            </a:extLst>
          </p:cNvPr>
          <p:cNvSpPr/>
          <p:nvPr/>
        </p:nvSpPr>
        <p:spPr>
          <a:xfrm>
            <a:off x="7921354" y="3888435"/>
            <a:ext cx="2125369" cy="1763090"/>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2,656 Observadores</a:t>
            </a:r>
          </a:p>
        </p:txBody>
      </p:sp>
      <p:pic>
        <p:nvPicPr>
          <p:cNvPr id="8" name="Imagen 7">
            <a:extLst>
              <a:ext uri="{FF2B5EF4-FFF2-40B4-BE49-F238E27FC236}">
                <a16:creationId xmlns:a16="http://schemas.microsoft.com/office/drawing/2014/main" id="{1FEF0EE3-90EA-43BF-9D02-986EB8FD34D3}"/>
              </a:ext>
            </a:extLst>
          </p:cNvPr>
          <p:cNvPicPr>
            <a:picLocks noChangeAspect="1"/>
          </p:cNvPicPr>
          <p:nvPr/>
        </p:nvPicPr>
        <p:blipFill rotWithShape="1">
          <a:blip r:embed="rId3"/>
          <a:srcRect l="323" t="14445" r="1236" b="5152"/>
          <a:stretch/>
        </p:blipFill>
        <p:spPr>
          <a:xfrm>
            <a:off x="542662" y="3180946"/>
            <a:ext cx="4897678" cy="3073474"/>
          </a:xfrm>
          <a:prstGeom prst="rect">
            <a:avLst/>
          </a:prstGeom>
        </p:spPr>
      </p:pic>
    </p:spTree>
    <p:extLst>
      <p:ext uri="{BB962C8B-B14F-4D97-AF65-F5344CB8AC3E}">
        <p14:creationId xmlns:p14="http://schemas.microsoft.com/office/powerpoint/2010/main" val="4096423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8090F7-B011-46B2-ABEA-88BE12AEF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1" name="Título 1">
            <a:extLst>
              <a:ext uri="{FF2B5EF4-FFF2-40B4-BE49-F238E27FC236}">
                <a16:creationId xmlns:a16="http://schemas.microsoft.com/office/drawing/2014/main" id="{A2162693-C48A-1D46-A173-005AE60ACA54}"/>
              </a:ext>
            </a:extLst>
          </p:cNvPr>
          <p:cNvSpPr txBox="1">
            <a:spLocks/>
          </p:cNvSpPr>
          <p:nvPr/>
        </p:nvSpPr>
        <p:spPr>
          <a:xfrm>
            <a:off x="1524000" y="1819275"/>
            <a:ext cx="9144000" cy="225742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4000" b="1" dirty="0">
                <a:solidFill>
                  <a:schemeClr val="bg1"/>
                </a:solidFill>
                <a:latin typeface="Montserrat" panose="00000500000000000000" pitchFamily="50" charset="0"/>
              </a:rPr>
              <a:t>GRACIAS</a:t>
            </a:r>
            <a:endParaRPr lang="es-GT" sz="4000" b="1" dirty="0">
              <a:solidFill>
                <a:srgbClr val="00B0F0"/>
              </a:solidFill>
              <a:latin typeface="Montserrat" panose="00000500000000000000" pitchFamily="50" charset="0"/>
            </a:endParaRPr>
          </a:p>
        </p:txBody>
      </p:sp>
      <p:pic>
        <p:nvPicPr>
          <p:cNvPr id="4" name="Imagen 3">
            <a:extLst>
              <a:ext uri="{FF2B5EF4-FFF2-40B4-BE49-F238E27FC236}">
                <a16:creationId xmlns:a16="http://schemas.microsoft.com/office/drawing/2014/main" id="{5E9227F0-880C-4A7D-A156-FC27140B03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33" b="67592"/>
          <a:stretch/>
        </p:blipFill>
        <p:spPr>
          <a:xfrm>
            <a:off x="1" y="-87312"/>
            <a:ext cx="12191999" cy="1993900"/>
          </a:xfrm>
          <a:prstGeom prst="rect">
            <a:avLst/>
          </a:prstGeom>
        </p:spPr>
      </p:pic>
      <p:grpSp>
        <p:nvGrpSpPr>
          <p:cNvPr id="6" name="Grupo 5">
            <a:extLst>
              <a:ext uri="{FF2B5EF4-FFF2-40B4-BE49-F238E27FC236}">
                <a16:creationId xmlns:a16="http://schemas.microsoft.com/office/drawing/2014/main" id="{F99EF884-143B-4401-86A2-3E29F8869B41}"/>
              </a:ext>
            </a:extLst>
          </p:cNvPr>
          <p:cNvGrpSpPr/>
          <p:nvPr/>
        </p:nvGrpSpPr>
        <p:grpSpPr>
          <a:xfrm>
            <a:off x="7776142" y="4241800"/>
            <a:ext cx="5019041" cy="2616200"/>
            <a:chOff x="1991359" y="2587336"/>
            <a:chExt cx="5019041" cy="2616200"/>
          </a:xfrm>
        </p:grpSpPr>
        <p:pic>
          <p:nvPicPr>
            <p:cNvPr id="8" name="Imagen 7">
              <a:extLst>
                <a:ext uri="{FF2B5EF4-FFF2-40B4-BE49-F238E27FC236}">
                  <a16:creationId xmlns:a16="http://schemas.microsoft.com/office/drawing/2014/main" id="{7F839B20-24A1-4CBE-AE3C-E50F72FD04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651" t="73540" r="36884" b="7629"/>
            <a:stretch/>
          </p:blipFill>
          <p:spPr>
            <a:xfrm>
              <a:off x="1991359" y="3912064"/>
              <a:ext cx="544451" cy="1291472"/>
            </a:xfrm>
            <a:prstGeom prst="rect">
              <a:avLst/>
            </a:prstGeom>
          </p:spPr>
        </p:pic>
        <p:pic>
          <p:nvPicPr>
            <p:cNvPr id="9" name="Imagen 8">
              <a:extLst>
                <a:ext uri="{FF2B5EF4-FFF2-40B4-BE49-F238E27FC236}">
                  <a16:creationId xmlns:a16="http://schemas.microsoft.com/office/drawing/2014/main" id="{DE2328FD-8368-48D9-AD2D-D471E85F88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47" t="76128" r="87487" b="1861"/>
            <a:stretch/>
          </p:blipFill>
          <p:spPr>
            <a:xfrm>
              <a:off x="1991360" y="2610439"/>
              <a:ext cx="544450" cy="1509441"/>
            </a:xfrm>
            <a:prstGeom prst="rect">
              <a:avLst/>
            </a:prstGeom>
          </p:spPr>
        </p:pic>
        <p:sp>
          <p:nvSpPr>
            <p:cNvPr id="10" name="Rectángulo 9">
              <a:extLst>
                <a:ext uri="{FF2B5EF4-FFF2-40B4-BE49-F238E27FC236}">
                  <a16:creationId xmlns:a16="http://schemas.microsoft.com/office/drawing/2014/main" id="{09F8DDEB-A229-470E-966F-893BEC9C709E}"/>
                </a:ext>
              </a:extLst>
            </p:cNvPr>
            <p:cNvSpPr/>
            <p:nvPr/>
          </p:nvSpPr>
          <p:spPr>
            <a:xfrm>
              <a:off x="2535810" y="2587336"/>
              <a:ext cx="4474590" cy="261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sz="1600" dirty="0">
                  <a:solidFill>
                    <a:schemeClr val="bg1"/>
                  </a:solidFill>
                </a:rPr>
                <a:t>CONSEJO NACIONAL DE ÁREAS PROTEGIDAS</a:t>
              </a:r>
            </a:p>
            <a:p>
              <a:r>
                <a:rPr lang="es-GT" sz="1600" dirty="0">
                  <a:solidFill>
                    <a:schemeClr val="bg1"/>
                  </a:solidFill>
                </a:rPr>
                <a:t>www.conap.gob.gt  </a:t>
              </a:r>
            </a:p>
            <a:p>
              <a:r>
                <a:rPr lang="es-GT" sz="1600" dirty="0">
                  <a:solidFill>
                    <a:schemeClr val="bg1"/>
                  </a:solidFill>
                </a:rPr>
                <a:t>PBX +502 1547</a:t>
              </a:r>
            </a:p>
            <a:p>
              <a:r>
                <a:rPr lang="es-GT" sz="1600" dirty="0">
                  <a:solidFill>
                    <a:schemeClr val="bg1"/>
                  </a:solidFill>
                </a:rPr>
                <a:t>5ta. Avenida 6-06, zona 1, Edificio IPM.</a:t>
              </a:r>
            </a:p>
            <a:p>
              <a:r>
                <a:rPr lang="es-GT" sz="1600" dirty="0">
                  <a:solidFill>
                    <a:schemeClr val="bg1"/>
                  </a:solidFill>
                </a:rPr>
                <a:t>5, 6 y 7 Nivel</a:t>
              </a:r>
            </a:p>
          </p:txBody>
        </p:sp>
      </p:grpSp>
    </p:spTree>
    <p:extLst>
      <p:ext uri="{BB962C8B-B14F-4D97-AF65-F5344CB8AC3E}">
        <p14:creationId xmlns:p14="http://schemas.microsoft.com/office/powerpoint/2010/main" val="3516874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28800" y="562062"/>
            <a:ext cx="8766495" cy="547089"/>
          </a:xfrm>
        </p:spPr>
        <p:txBody>
          <a:bodyPr>
            <a:normAutofit fontScale="90000"/>
          </a:bodyPr>
          <a:lstStyle/>
          <a:p>
            <a:pPr algn="l"/>
            <a:r>
              <a:rPr lang="es-GT" sz="2800" b="1">
                <a:solidFill>
                  <a:srgbClr val="0D1F3C"/>
                </a:solidFill>
                <a:latin typeface="Montserrat" panose="00000500000000000000" pitchFamily="50" charset="0"/>
              </a:rPr>
              <a:t>Importancia de la erogación en servicios personales</a:t>
            </a:r>
            <a:endParaRPr lang="es-GT" sz="1800" b="1">
              <a:latin typeface="Montserrat" panose="00000500000000000000" pitchFamily="50"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838200" y="1562793"/>
            <a:ext cx="5257800" cy="4614170"/>
          </a:xfrm>
        </p:spPr>
        <p:txBody>
          <a:bodyPr>
            <a:normAutofit/>
          </a:bodyPr>
          <a:lstStyle/>
          <a:p>
            <a:pPr marL="0" indent="0">
              <a:buNone/>
            </a:pPr>
            <a:endParaRPr lang="es-GT" sz="2200" b="1" dirty="0"/>
          </a:p>
          <a:p>
            <a:pPr lvl="1" algn="just"/>
            <a:r>
              <a:rPr lang="es-MX" sz="2200" dirty="0"/>
              <a:t>En entidades específicas, se deberá justificar y explicar la importancia de la erogación en sueldos de maestros (</a:t>
            </a:r>
            <a:r>
              <a:rPr lang="es-MX" sz="2200" dirty="0" err="1"/>
              <a:t>MINEDUC</a:t>
            </a:r>
            <a:r>
              <a:rPr lang="es-MX" sz="2200" dirty="0"/>
              <a:t>), médicos, enfermeras (</a:t>
            </a:r>
            <a:r>
              <a:rPr lang="es-MX" sz="2200" dirty="0" err="1"/>
              <a:t>MSPAS</a:t>
            </a:r>
            <a:r>
              <a:rPr lang="es-MX" sz="2200" dirty="0"/>
              <a:t>), y agentes de seguridad (MINGOB), entre otros.</a:t>
            </a:r>
          </a:p>
          <a:p>
            <a:pPr lvl="1"/>
            <a:endParaRPr lang="es-MX" sz="2200" dirty="0"/>
          </a:p>
          <a:p>
            <a:pPr lvl="1" algn="just"/>
            <a:r>
              <a:rPr lang="es-MX" sz="2200" dirty="0"/>
              <a:t>Exponer su impacto positivo en la cobertura de servicios públicos y la población beneficiada.</a:t>
            </a:r>
          </a:p>
          <a:p>
            <a:pPr lvl="1"/>
            <a:endParaRPr lang="es-MX" dirty="0"/>
          </a:p>
        </p:txBody>
      </p:sp>
      <p:sp>
        <p:nvSpPr>
          <p:cNvPr id="3" name="Rectángulo 2">
            <a:extLst>
              <a:ext uri="{FF2B5EF4-FFF2-40B4-BE49-F238E27FC236}">
                <a16:creationId xmlns:a16="http://schemas.microsoft.com/office/drawing/2014/main" id="{6CDEE441-1197-4D00-9237-A15981688EB5}"/>
              </a:ext>
            </a:extLst>
          </p:cNvPr>
          <p:cNvSpPr/>
          <p:nvPr/>
        </p:nvSpPr>
        <p:spPr>
          <a:xfrm>
            <a:off x="6096000" y="5248386"/>
            <a:ext cx="5737791" cy="923330"/>
          </a:xfrm>
          <a:prstGeom prst="rect">
            <a:avLst/>
          </a:prstGeom>
        </p:spPr>
        <p:txBody>
          <a:bodyPr wrap="square">
            <a:spAutoFit/>
          </a:bodyPr>
          <a:lstStyle/>
          <a:p>
            <a:pPr marL="800100" lvl="1" indent="-342900">
              <a:buFont typeface="Arial" panose="020B0604020202020204" pitchFamily="34" charset="0"/>
              <a:buChar char="•"/>
            </a:pPr>
            <a:r>
              <a:rPr lang="es-GT" dirty="0">
                <a:latin typeface="Montserrat" panose="00000500000000000000" pitchFamily="50" charset="0"/>
              </a:rPr>
              <a:t>Presupuesto vigente (</a:t>
            </a:r>
            <a:r>
              <a:rPr lang="es-GT" dirty="0" err="1">
                <a:latin typeface="Montserrat" panose="00000500000000000000" pitchFamily="50" charset="0"/>
              </a:rPr>
              <a:t>Q74,432,138.00</a:t>
            </a:r>
            <a:r>
              <a:rPr lang="es-GT" dirty="0">
                <a:latin typeface="Montserrat" panose="00000500000000000000" pitchFamily="50" charset="0"/>
              </a:rPr>
              <a:t>)</a:t>
            </a:r>
          </a:p>
          <a:p>
            <a:pPr marL="800100" lvl="1" indent="-342900">
              <a:buFont typeface="Arial" panose="020B0604020202020204" pitchFamily="34" charset="0"/>
              <a:buChar char="•"/>
            </a:pPr>
            <a:r>
              <a:rPr lang="es-GT" dirty="0">
                <a:latin typeface="Montserrat" panose="00000500000000000000" pitchFamily="50" charset="0"/>
              </a:rPr>
              <a:t>Presupuesto ejecutado (</a:t>
            </a:r>
            <a:r>
              <a:rPr lang="es-GT" dirty="0" err="1">
                <a:latin typeface="Montserrat" panose="00000500000000000000" pitchFamily="50" charset="0"/>
              </a:rPr>
              <a:t>Q.44,175,246.18</a:t>
            </a:r>
            <a:r>
              <a:rPr lang="es-GT" dirty="0">
                <a:latin typeface="Montserrat" panose="00000500000000000000" pitchFamily="50" charset="0"/>
              </a:rPr>
              <a:t>)</a:t>
            </a:r>
          </a:p>
          <a:p>
            <a:pPr marL="800100" lvl="1" indent="-342900">
              <a:buFont typeface="Arial" panose="020B0604020202020204" pitchFamily="34" charset="0"/>
              <a:buChar char="•"/>
            </a:pPr>
            <a:r>
              <a:rPr lang="es-GT" dirty="0">
                <a:latin typeface="Montserrat" panose="00000500000000000000" pitchFamily="50" charset="0"/>
              </a:rPr>
              <a:t>Saldo por ejecutar (</a:t>
            </a:r>
            <a:r>
              <a:rPr lang="es-GT" dirty="0" err="1">
                <a:latin typeface="Montserrat" panose="00000500000000000000" pitchFamily="50" charset="0"/>
              </a:rPr>
              <a:t>Q.30,256,711.85</a:t>
            </a:r>
            <a:r>
              <a:rPr lang="es-GT" dirty="0">
                <a:latin typeface="Montserrat" panose="00000500000000000000" pitchFamily="50" charset="0"/>
              </a:rPr>
              <a:t>)</a:t>
            </a:r>
          </a:p>
        </p:txBody>
      </p:sp>
      <p:graphicFrame>
        <p:nvGraphicFramePr>
          <p:cNvPr id="8" name="Gráfico 7">
            <a:extLst>
              <a:ext uri="{FF2B5EF4-FFF2-40B4-BE49-F238E27FC236}">
                <a16:creationId xmlns:a16="http://schemas.microsoft.com/office/drawing/2014/main" id="{61D87178-48E2-4A87-B9E6-560A2DCA7F80}"/>
              </a:ext>
            </a:extLst>
          </p:cNvPr>
          <p:cNvGraphicFramePr>
            <a:graphicFrameLocks/>
          </p:cNvGraphicFramePr>
          <p:nvPr>
            <p:extLst>
              <p:ext uri="{D42A27DB-BD31-4B8C-83A1-F6EECF244321}">
                <p14:modId xmlns:p14="http://schemas.microsoft.com/office/powerpoint/2010/main" val="2608557950"/>
              </p:ext>
            </p:extLst>
          </p:nvPr>
        </p:nvGraphicFramePr>
        <p:xfrm>
          <a:off x="6096000" y="1562793"/>
          <a:ext cx="5737791" cy="3584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7599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1845042" y="171298"/>
            <a:ext cx="8816829" cy="855677"/>
          </a:xfrm>
        </p:spPr>
        <p:txBody>
          <a:bodyPr>
            <a:normAutofit fontScale="90000"/>
          </a:bodyPr>
          <a:lstStyle/>
          <a:p>
            <a:pPr algn="l"/>
            <a:br>
              <a:rPr lang="es-GT" sz="3100"/>
            </a:br>
            <a:br>
              <a:rPr lang="es-GT" sz="3100"/>
            </a:br>
            <a:br>
              <a:rPr lang="es-GT" sz="3100"/>
            </a:br>
            <a:r>
              <a:rPr lang="es-GT" sz="3100"/>
              <a:t>Ejecución presupuestaria de la inversión</a:t>
            </a:r>
            <a:br>
              <a:rPr lang="es-GT" sz="2700"/>
            </a:br>
            <a:br>
              <a:rPr lang="es-GT"/>
            </a:br>
            <a:endParaRPr lang="es-GT" sz="2200" b="1">
              <a:latin typeface="Montserrat" panose="00000500000000000000" pitchFamily="50" charset="0"/>
            </a:endParaRPr>
          </a:p>
        </p:txBody>
      </p:sp>
      <p:sp>
        <p:nvSpPr>
          <p:cNvPr id="7"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1275198" y="1598790"/>
            <a:ext cx="10515600" cy="4745728"/>
          </a:xfrm>
        </p:spPr>
        <p:txBody>
          <a:bodyPr numCol="1">
            <a:normAutofit/>
          </a:bodyPr>
          <a:lstStyle/>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marL="0" indent="0">
              <a:buNone/>
            </a:pPr>
            <a:endParaRPr lang="es-GT" b="1"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lvl="1"/>
            <a:endParaRPr lang="es-GT" sz="2000" dirty="0"/>
          </a:p>
          <a:p>
            <a:pPr marL="457200" lvl="1" indent="0">
              <a:buNone/>
            </a:pPr>
            <a:endParaRPr lang="es-GT" sz="2000" dirty="0"/>
          </a:p>
          <a:p>
            <a:pPr marL="0" indent="0">
              <a:buNone/>
            </a:pPr>
            <a:endParaRPr lang="es-GT" b="1" dirty="0"/>
          </a:p>
        </p:txBody>
      </p:sp>
      <p:sp>
        <p:nvSpPr>
          <p:cNvPr id="8" name="Marcador de contenido 6">
            <a:extLst>
              <a:ext uri="{FF2B5EF4-FFF2-40B4-BE49-F238E27FC236}">
                <a16:creationId xmlns:a16="http://schemas.microsoft.com/office/drawing/2014/main" id="{EF4A319E-161E-438C-9354-438E7CBA8189}"/>
              </a:ext>
            </a:extLst>
          </p:cNvPr>
          <p:cNvSpPr txBox="1">
            <a:spLocks/>
          </p:cNvSpPr>
          <p:nvPr/>
        </p:nvSpPr>
        <p:spPr>
          <a:xfrm>
            <a:off x="3119106" y="4886433"/>
            <a:ext cx="6965822" cy="1524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2000" b="1" dirty="0"/>
          </a:p>
          <a:p>
            <a:pPr lvl="1"/>
            <a:r>
              <a:rPr lang="es-GT" sz="2000" dirty="0"/>
              <a:t>Presupuesto </a:t>
            </a:r>
            <a:r>
              <a:rPr lang="es-GT" sz="2000" b="1" dirty="0"/>
              <a:t>vigente</a:t>
            </a:r>
            <a:r>
              <a:rPr lang="es-GT" sz="2000" dirty="0"/>
              <a:t> (Q2,025,453.00)</a:t>
            </a:r>
          </a:p>
          <a:p>
            <a:pPr lvl="1"/>
            <a:r>
              <a:rPr lang="es-GT" sz="2000" dirty="0"/>
              <a:t>Presupuesto </a:t>
            </a:r>
            <a:r>
              <a:rPr lang="es-GT" sz="2000" b="1" dirty="0"/>
              <a:t>ejecutado</a:t>
            </a:r>
            <a:r>
              <a:rPr lang="es-GT" sz="2000" dirty="0"/>
              <a:t> (Q394,722.76)</a:t>
            </a:r>
          </a:p>
          <a:p>
            <a:pPr lvl="1"/>
            <a:r>
              <a:rPr lang="es-GT" sz="2000" b="1" dirty="0"/>
              <a:t>Saldo</a:t>
            </a:r>
            <a:r>
              <a:rPr lang="es-GT" sz="2000" dirty="0"/>
              <a:t> por ejecutar (Q1,630,730.24)</a:t>
            </a:r>
          </a:p>
        </p:txBody>
      </p:sp>
      <p:graphicFrame>
        <p:nvGraphicFramePr>
          <p:cNvPr id="9" name="Gráfico 8">
            <a:extLst>
              <a:ext uri="{FF2B5EF4-FFF2-40B4-BE49-F238E27FC236}">
                <a16:creationId xmlns:a16="http://schemas.microsoft.com/office/drawing/2014/main" id="{B67F7A44-75B4-4F93-84C1-F7161413EA04}"/>
              </a:ext>
            </a:extLst>
          </p:cNvPr>
          <p:cNvGraphicFramePr>
            <a:graphicFrameLocks/>
          </p:cNvGraphicFramePr>
          <p:nvPr>
            <p:extLst>
              <p:ext uri="{D42A27DB-BD31-4B8C-83A1-F6EECF244321}">
                <p14:modId xmlns:p14="http://schemas.microsoft.com/office/powerpoint/2010/main" val="2299092456"/>
              </p:ext>
            </p:extLst>
          </p:nvPr>
        </p:nvGraphicFramePr>
        <p:xfrm>
          <a:off x="228268" y="1605069"/>
          <a:ext cx="5781676" cy="3281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1ECF0BC3-2888-4BF9-99CC-7E0A6CDE6618}"/>
              </a:ext>
            </a:extLst>
          </p:cNvPr>
          <p:cNvGraphicFramePr>
            <a:graphicFrameLocks/>
          </p:cNvGraphicFramePr>
          <p:nvPr>
            <p:extLst>
              <p:ext uri="{D42A27DB-BD31-4B8C-83A1-F6EECF244321}">
                <p14:modId xmlns:p14="http://schemas.microsoft.com/office/powerpoint/2010/main" val="3772058530"/>
              </p:ext>
            </p:extLst>
          </p:nvPr>
        </p:nvGraphicFramePr>
        <p:xfrm>
          <a:off x="6009944" y="1598790"/>
          <a:ext cx="5671802" cy="32213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643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A61841E-D16E-EC48-8B4E-0C859B5E420F}"/>
              </a:ext>
            </a:extLst>
          </p:cNvPr>
          <p:cNvSpPr txBox="1">
            <a:spLocks/>
          </p:cNvSpPr>
          <p:nvPr/>
        </p:nvSpPr>
        <p:spPr>
          <a:xfrm>
            <a:off x="1791350" y="659827"/>
            <a:ext cx="8889825" cy="759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800" b="1">
                <a:latin typeface="Montserrat"/>
              </a:rPr>
              <a:t>Ejecución presupuestaria por ubicación geográfica</a:t>
            </a:r>
            <a:br>
              <a:rPr lang="es-GT" sz="2800" b="1">
                <a:latin typeface="Montserrat"/>
              </a:rPr>
            </a:br>
            <a:endParaRPr lang="es-GT" sz="2800" b="1">
              <a:latin typeface="Montserrat" panose="00000500000000000000" pitchFamily="50" charset="0"/>
            </a:endParaRPr>
          </a:p>
        </p:txBody>
      </p:sp>
      <p:sp>
        <p:nvSpPr>
          <p:cNvPr id="9" name="Marcador de contenido 2">
            <a:extLst>
              <a:ext uri="{FF2B5EF4-FFF2-40B4-BE49-F238E27FC236}">
                <a16:creationId xmlns:a16="http://schemas.microsoft.com/office/drawing/2014/main" id="{A19A1BDD-6C7D-453D-98C1-547A522AE58D}"/>
              </a:ext>
            </a:extLst>
          </p:cNvPr>
          <p:cNvSpPr txBox="1">
            <a:spLocks/>
          </p:cNvSpPr>
          <p:nvPr/>
        </p:nvSpPr>
        <p:spPr>
          <a:xfrm>
            <a:off x="4161638" y="2099405"/>
            <a:ext cx="2993472" cy="34814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GT" sz="2400">
              <a:latin typeface="Montserrat"/>
            </a:endParaRPr>
          </a:p>
        </p:txBody>
      </p:sp>
      <p:sp>
        <p:nvSpPr>
          <p:cNvPr id="2" name="CuadroTexto 1">
            <a:extLst>
              <a:ext uri="{FF2B5EF4-FFF2-40B4-BE49-F238E27FC236}">
                <a16:creationId xmlns:a16="http://schemas.microsoft.com/office/drawing/2014/main" id="{56FC3AAA-D9F8-4C19-8763-053DF5B17F56}"/>
              </a:ext>
            </a:extLst>
          </p:cNvPr>
          <p:cNvSpPr txBox="1"/>
          <p:nvPr/>
        </p:nvSpPr>
        <p:spPr>
          <a:xfrm>
            <a:off x="1157589" y="1662170"/>
            <a:ext cx="4550413" cy="418576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400050" indent="-400050" algn="just">
              <a:buAutoNum type="romanUcPeriod"/>
            </a:pPr>
            <a:r>
              <a:rPr lang="es-GT" sz="1400">
                <a:latin typeface="Montserrat" panose="00000500000000000000" pitchFamily="50" charset="0"/>
              </a:rPr>
              <a:t>Región Metropolitana: Guatemala</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Norte: Alta Verapaz y Baja Verapaz</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Nororiente: Izabal, Chiquimula, Zacapa y El Progreso</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Suroriente: Jutiapa, Jalapa y Santa Rosa</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Central: Chimaltenango, Sacatepéquez y Escuintla</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Suroccidente: San Marcos, Quetzaltenango, Totonicapán, Sololá, Retalhuleu y Suchitepéquez</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Noroccidente: Huehuetenango y Quiché</a:t>
            </a:r>
          </a:p>
          <a:p>
            <a:pPr marL="400050" indent="-400050" algn="just">
              <a:buAutoNum type="romanUcPeriod"/>
            </a:pPr>
            <a:endParaRPr lang="es-GT" sz="1400">
              <a:latin typeface="Montserrat" panose="00000500000000000000" pitchFamily="50" charset="0"/>
            </a:endParaRPr>
          </a:p>
          <a:p>
            <a:pPr marL="400050" indent="-400050" algn="just">
              <a:buAutoNum type="romanUcPeriod"/>
            </a:pPr>
            <a:r>
              <a:rPr lang="es-GT" sz="1400">
                <a:latin typeface="Montserrat" panose="00000500000000000000" pitchFamily="50" charset="0"/>
              </a:rPr>
              <a:t>Región Petén: Petén</a:t>
            </a:r>
          </a:p>
          <a:p>
            <a:pPr marL="342900" indent="-342900">
              <a:buFont typeface="Arial" panose="020B0604020202020204" pitchFamily="34" charset="0"/>
              <a:buChar char="•"/>
            </a:pPr>
            <a:endParaRPr lang="es-GT" sz="1400">
              <a:latin typeface="Montserrat" panose="00000500000000000000" pitchFamily="50" charset="0"/>
            </a:endParaRPr>
          </a:p>
        </p:txBody>
      </p:sp>
      <p:pic>
        <p:nvPicPr>
          <p:cNvPr id="6" name="Imagen 5">
            <a:extLst>
              <a:ext uri="{FF2B5EF4-FFF2-40B4-BE49-F238E27FC236}">
                <a16:creationId xmlns:a16="http://schemas.microsoft.com/office/drawing/2014/main" id="{0F578ADE-AEC2-4397-98AE-296A2B74B02C}"/>
              </a:ext>
            </a:extLst>
          </p:cNvPr>
          <p:cNvPicPr>
            <a:picLocks noChangeAspect="1"/>
          </p:cNvPicPr>
          <p:nvPr/>
        </p:nvPicPr>
        <p:blipFill>
          <a:blip r:embed="rId3"/>
          <a:stretch>
            <a:fillRect/>
          </a:stretch>
        </p:blipFill>
        <p:spPr>
          <a:xfrm>
            <a:off x="5921760" y="1322521"/>
            <a:ext cx="4383152" cy="4367155"/>
          </a:xfrm>
          <a:prstGeom prst="rect">
            <a:avLst/>
          </a:prstGeom>
        </p:spPr>
      </p:pic>
      <p:pic>
        <p:nvPicPr>
          <p:cNvPr id="7" name="Image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452" y="4234542"/>
            <a:ext cx="2647062" cy="252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75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58090F7-B011-46B2-ABEA-88BE12AEF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1" name="Título 1">
            <a:extLst>
              <a:ext uri="{FF2B5EF4-FFF2-40B4-BE49-F238E27FC236}">
                <a16:creationId xmlns:a16="http://schemas.microsoft.com/office/drawing/2014/main" id="{A2162693-C48A-1D46-A173-005AE60ACA54}"/>
              </a:ext>
            </a:extLst>
          </p:cNvPr>
          <p:cNvSpPr txBox="1">
            <a:spLocks/>
          </p:cNvSpPr>
          <p:nvPr/>
        </p:nvSpPr>
        <p:spPr>
          <a:xfrm>
            <a:off x="1524000" y="1819275"/>
            <a:ext cx="9144000" cy="2257425"/>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4000" b="1" dirty="0">
                <a:solidFill>
                  <a:schemeClr val="bg1"/>
                </a:solidFill>
                <a:latin typeface="Montserrat" panose="00000500000000000000" pitchFamily="50" charset="0"/>
              </a:rPr>
              <a:t>RENDICIÓN DE CUENTAS</a:t>
            </a:r>
            <a:br>
              <a:rPr lang="es-GT" sz="4000" b="1" dirty="0">
                <a:latin typeface="Montserrat" panose="00000500000000000000" pitchFamily="50" charset="0"/>
              </a:rPr>
            </a:br>
            <a:endParaRPr lang="es-GT" sz="4000" b="1" dirty="0">
              <a:solidFill>
                <a:srgbClr val="00B0F0"/>
              </a:solidFill>
              <a:latin typeface="Montserrat" panose="00000500000000000000" pitchFamily="50" charset="0"/>
            </a:endParaRPr>
          </a:p>
          <a:p>
            <a:pPr algn="ctr"/>
            <a:r>
              <a:rPr lang="es-GT" sz="4000" b="1" dirty="0">
                <a:solidFill>
                  <a:srgbClr val="00B0F0"/>
                </a:solidFill>
                <a:latin typeface="Montserrat" panose="00000500000000000000" pitchFamily="50" charset="0"/>
              </a:rPr>
              <a:t>PARTE ESPECÍFICA</a:t>
            </a:r>
          </a:p>
          <a:p>
            <a:pPr algn="ctr"/>
            <a:r>
              <a:rPr lang="es-GT" sz="4000" b="1" dirty="0">
                <a:solidFill>
                  <a:srgbClr val="00B0F0"/>
                </a:solidFill>
                <a:latin typeface="Montserrat" panose="00000500000000000000" pitchFamily="50" charset="0"/>
              </a:rPr>
              <a:t>RESULTADOS Y AVANCES </a:t>
            </a:r>
            <a:br>
              <a:rPr lang="es-GT" sz="4000" b="1" dirty="0">
                <a:solidFill>
                  <a:srgbClr val="00B0F0"/>
                </a:solidFill>
                <a:latin typeface="Montserrat" panose="00000500000000000000" pitchFamily="50" charset="0"/>
              </a:rPr>
            </a:br>
            <a:r>
              <a:rPr lang="es-GT" sz="4000" b="1" dirty="0">
                <a:solidFill>
                  <a:srgbClr val="00B0F0"/>
                </a:solidFill>
                <a:latin typeface="Montserrat" panose="00000500000000000000" pitchFamily="50" charset="0"/>
              </a:rPr>
              <a:t>SEGUNDO CUATRIMESTRE 2021</a:t>
            </a:r>
          </a:p>
        </p:txBody>
      </p:sp>
    </p:spTree>
    <p:extLst>
      <p:ext uri="{BB962C8B-B14F-4D97-AF65-F5344CB8AC3E}">
        <p14:creationId xmlns:p14="http://schemas.microsoft.com/office/powerpoint/2010/main" val="2099504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15072" y="1346200"/>
            <a:ext cx="6550928" cy="515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2000" dirty="0"/>
              <a:t>1. Proceso de recategorización de 2 áreas protegidas que integran el Sistema Guatemalteco de Áreas Protegidas –SIGAP-</a:t>
            </a:r>
            <a:endParaRPr lang="es-GT" sz="1800" dirty="0"/>
          </a:p>
          <a:p>
            <a:pPr marL="0" indent="0">
              <a:buNone/>
            </a:pPr>
            <a:r>
              <a:rPr lang="es-GT" sz="1800" dirty="0"/>
              <a:t>    </a:t>
            </a:r>
          </a:p>
          <a:p>
            <a:pPr marL="0" indent="0">
              <a:buNone/>
            </a:pPr>
            <a:endParaRPr lang="es-GT" sz="1800" dirty="0"/>
          </a:p>
          <a:p>
            <a:pPr marL="0" indent="0">
              <a:buFont typeface="Arial" panose="020B0604020202020204" pitchFamily="34" charset="0"/>
              <a:buNone/>
            </a:pPr>
            <a:endParaRPr lang="es-GT" dirty="0"/>
          </a:p>
          <a:p>
            <a:endParaRPr lang="es-GT" dirty="0"/>
          </a:p>
          <a:p>
            <a:endParaRPr lang="es-GT" dirty="0"/>
          </a:p>
          <a:p>
            <a:endParaRPr lang="es-GT" dirty="0"/>
          </a:p>
          <a:p>
            <a:endParaRPr lang="es-GT" dirty="0"/>
          </a:p>
          <a:p>
            <a:endParaRPr lang="es-GT" dirty="0"/>
          </a:p>
          <a:p>
            <a:pPr marL="0" indent="0">
              <a:buNone/>
            </a:pPr>
            <a:r>
              <a:rPr lang="es-GT" sz="1000" b="1" dirty="0"/>
              <a:t>Fuente: </a:t>
            </a:r>
            <a:r>
              <a:rPr lang="es-GT" sz="1000" dirty="0"/>
              <a:t>https://</a:t>
            </a:r>
            <a:r>
              <a:rPr lang="es-GT" sz="1000" dirty="0" err="1"/>
              <a:t>conap.gob.gt</a:t>
            </a:r>
            <a:r>
              <a:rPr lang="es-GT" sz="1000" dirty="0"/>
              <a:t>/</a:t>
            </a:r>
            <a:r>
              <a:rPr lang="es-GT" sz="1000" dirty="0" err="1"/>
              <a:t>desconectate</a:t>
            </a:r>
            <a:r>
              <a:rPr lang="es-GT" sz="1000" dirty="0"/>
              <a:t>-del-</a:t>
            </a:r>
            <a:r>
              <a:rPr lang="es-GT" sz="1000" dirty="0" err="1"/>
              <a:t>wiffi</a:t>
            </a:r>
            <a:r>
              <a:rPr lang="es-GT" sz="1000" dirty="0"/>
              <a:t>-y-</a:t>
            </a:r>
            <a:r>
              <a:rPr lang="es-GT" sz="1000" dirty="0" err="1"/>
              <a:t>conectate</a:t>
            </a:r>
            <a:r>
              <a:rPr lang="es-GT" sz="1000" dirty="0"/>
              <a:t>-a-la-naturaleza-</a:t>
            </a:r>
            <a:r>
              <a:rPr lang="es-GT" sz="1000" dirty="0" err="1"/>
              <a:t>megadiversa</a:t>
            </a:r>
            <a:r>
              <a:rPr lang="es-GT" sz="1000" dirty="0"/>
              <a:t>/</a:t>
            </a:r>
          </a:p>
          <a:p>
            <a:pPr marL="0" indent="0">
              <a:buNone/>
            </a:pPr>
            <a:endParaRPr lang="es-GT" sz="1000" dirty="0"/>
          </a:p>
        </p:txBody>
      </p:sp>
      <p:sp>
        <p:nvSpPr>
          <p:cNvPr id="15" name="Título 1">
            <a:extLst>
              <a:ext uri="{FF2B5EF4-FFF2-40B4-BE49-F238E27FC236}">
                <a16:creationId xmlns:a16="http://schemas.microsoft.com/office/drawing/2014/main" id="{1E4339DE-E389-44FD-9430-E98D48BA7BA0}"/>
              </a:ext>
            </a:extLst>
          </p:cNvPr>
          <p:cNvSpPr txBox="1">
            <a:spLocks/>
          </p:cNvSpPr>
          <p:nvPr/>
        </p:nvSpPr>
        <p:spPr>
          <a:xfrm>
            <a:off x="1819216" y="455573"/>
            <a:ext cx="7943094" cy="66890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pPr algn="l"/>
            <a:r>
              <a:rPr lang="es-GT" sz="2800"/>
              <a:t>Principales resultados y avances</a:t>
            </a:r>
          </a:p>
        </p:txBody>
      </p:sp>
      <p:sp>
        <p:nvSpPr>
          <p:cNvPr id="18" name="Elipse 17">
            <a:extLst>
              <a:ext uri="{FF2B5EF4-FFF2-40B4-BE49-F238E27FC236}">
                <a16:creationId xmlns:a16="http://schemas.microsoft.com/office/drawing/2014/main" id="{FFAE45C6-02E6-49EF-BBAD-7C05D941D019}"/>
              </a:ext>
            </a:extLst>
          </p:cNvPr>
          <p:cNvSpPr/>
          <p:nvPr/>
        </p:nvSpPr>
        <p:spPr>
          <a:xfrm>
            <a:off x="8270762" y="2720439"/>
            <a:ext cx="2652896" cy="2343298"/>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600" b="1" dirty="0">
                <a:latin typeface="Times New Roman" panose="02020603050405020304" pitchFamily="18" charset="0"/>
                <a:cs typeface="Times New Roman" panose="02020603050405020304" pitchFamily="18" charset="0"/>
              </a:rPr>
              <a:t>290.21 </a:t>
            </a:r>
          </a:p>
          <a:p>
            <a:pPr algn="ctr"/>
            <a:r>
              <a:rPr lang="es-GT" sz="1600" b="1" dirty="0">
                <a:latin typeface="Times New Roman" panose="02020603050405020304" pitchFamily="18" charset="0"/>
                <a:cs typeface="Times New Roman" panose="02020603050405020304" pitchFamily="18" charset="0"/>
              </a:rPr>
              <a:t>Hectáreas </a:t>
            </a:r>
          </a:p>
        </p:txBody>
      </p:sp>
      <p:pic>
        <p:nvPicPr>
          <p:cNvPr id="2052" name="Picture 4" descr="Desconéctate del wiffi y conéctate a la naturaleza megadive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453" y="2406738"/>
            <a:ext cx="5691547" cy="353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03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a:extLst>
              <a:ext uri="{FF2B5EF4-FFF2-40B4-BE49-F238E27FC236}">
                <a16:creationId xmlns:a16="http://schemas.microsoft.com/office/drawing/2014/main" id="{76F30589-F9E5-437C-811C-DA204EB6473F}"/>
              </a:ext>
            </a:extLst>
          </p:cNvPr>
          <p:cNvSpPr/>
          <p:nvPr/>
        </p:nvSpPr>
        <p:spPr>
          <a:xfrm>
            <a:off x="9635980" y="27689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latin typeface="Montserrat" panose="00000500000000000000"/>
              </a:rPr>
              <a:t>Ubicación: Parque Nacional Laguna </a:t>
            </a:r>
          </a:p>
          <a:p>
            <a:pPr algn="ctr"/>
            <a:r>
              <a:rPr lang="es-MX" sz="1400" b="1" dirty="0">
                <a:latin typeface="Montserrat" panose="00000500000000000000"/>
              </a:rPr>
              <a:t>del Tigre</a:t>
            </a:r>
            <a:endParaRPr lang="es-GT" sz="1400" b="1" dirty="0">
              <a:latin typeface="Montserrat" panose="00000500000000000000"/>
            </a:endParaRPr>
          </a:p>
        </p:txBody>
      </p:sp>
      <p:sp>
        <p:nvSpPr>
          <p:cNvPr id="6" name="Elipse 5">
            <a:extLst>
              <a:ext uri="{FF2B5EF4-FFF2-40B4-BE49-F238E27FC236}">
                <a16:creationId xmlns:a16="http://schemas.microsoft.com/office/drawing/2014/main" id="{07D0F202-76AB-49CE-B6EA-7D2D08D9F08E}"/>
              </a:ext>
            </a:extLst>
          </p:cNvPr>
          <p:cNvSpPr/>
          <p:nvPr/>
        </p:nvSpPr>
        <p:spPr>
          <a:xfrm>
            <a:off x="7148644" y="2768986"/>
            <a:ext cx="2263920" cy="1701414"/>
          </a:xfrm>
          <a:prstGeom prst="ellipse">
            <a:avLst/>
          </a:prstGeom>
          <a:solidFill>
            <a:srgbClr val="197BB4"/>
          </a:solidFill>
          <a:ln>
            <a:solidFill>
              <a:srgbClr val="278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400" b="1" dirty="0">
                <a:latin typeface="Montserrat" panose="00000500000000000000"/>
              </a:rPr>
              <a:t>10,000 Hectáreas</a:t>
            </a:r>
          </a:p>
          <a:p>
            <a:pPr algn="ctr"/>
            <a:r>
              <a:rPr lang="es-GT" sz="1400" b="1" dirty="0">
                <a:latin typeface="Montserrat" panose="00000500000000000000"/>
              </a:rPr>
              <a:t>Recuperadas </a:t>
            </a:r>
          </a:p>
        </p:txBody>
      </p:sp>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868960" y="1600200"/>
            <a:ext cx="6279684" cy="49044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2000" dirty="0"/>
              <a:t>2. Recuperación del sector denominado “Peje Lagarto”, área usurpada ilegalmente en coordinación con MP, MINDEF, MINGOB.   </a:t>
            </a:r>
            <a:endParaRPr lang="es-GT" dirty="0"/>
          </a:p>
          <a:p>
            <a:pPr marL="0" indent="0">
              <a:buFont typeface="Arial" panose="020B0604020202020204" pitchFamily="34" charset="0"/>
              <a:buNone/>
            </a:pPr>
            <a:endParaRPr lang="es-GT" dirty="0"/>
          </a:p>
          <a:p>
            <a:pPr marL="0" indent="0">
              <a:buNone/>
            </a:pPr>
            <a:endParaRPr lang="es-GT" dirty="0"/>
          </a:p>
          <a:p>
            <a:endParaRPr lang="es-GT" dirty="0"/>
          </a:p>
          <a:p>
            <a:endParaRPr lang="es-GT" dirty="0"/>
          </a:p>
          <a:p>
            <a:endParaRPr lang="es-GT" dirty="0"/>
          </a:p>
          <a:p>
            <a:endParaRPr lang="es-GT" dirty="0"/>
          </a:p>
          <a:p>
            <a:endParaRPr lang="es-GT" dirty="0"/>
          </a:p>
          <a:p>
            <a:endParaRPr lang="es-GT" dirty="0"/>
          </a:p>
          <a:p>
            <a:pPr marL="0" indent="0">
              <a:buNone/>
            </a:pPr>
            <a:r>
              <a:rPr lang="es-GT" sz="1000" b="1" dirty="0"/>
              <a:t>    Fuente: CONAP</a:t>
            </a:r>
            <a:endParaRPr lang="es-GT" sz="1000" dirty="0">
              <a:highlight>
                <a:srgbClr val="FFFF00"/>
              </a:highlight>
            </a:endParaRPr>
          </a:p>
        </p:txBody>
      </p:sp>
      <p:sp>
        <p:nvSpPr>
          <p:cNvPr id="15" name="Título 1">
            <a:extLst>
              <a:ext uri="{FF2B5EF4-FFF2-40B4-BE49-F238E27FC236}">
                <a16:creationId xmlns:a16="http://schemas.microsoft.com/office/drawing/2014/main" id="{647C9A9A-0F92-4439-BD39-B4A96FFA126D}"/>
              </a:ext>
            </a:extLst>
          </p:cNvPr>
          <p:cNvSpPr txBox="1">
            <a:spLocks/>
          </p:cNvSpPr>
          <p:nvPr/>
        </p:nvSpPr>
        <p:spPr>
          <a:xfrm>
            <a:off x="1753298" y="353324"/>
            <a:ext cx="8170877" cy="921803"/>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b="1" kern="1200">
                <a:solidFill>
                  <a:srgbClr val="0D1F3C"/>
                </a:solidFill>
                <a:latin typeface="Montserrat" panose="00000500000000000000" pitchFamily="50" charset="0"/>
                <a:ea typeface="+mj-ea"/>
                <a:cs typeface="+mj-cs"/>
              </a:defRPr>
            </a:lvl1pPr>
          </a:lstStyle>
          <a:p>
            <a:r>
              <a:rPr lang="es-GT" sz="2800" dirty="0"/>
              <a:t>Principales resultados y avances</a:t>
            </a:r>
          </a:p>
        </p:txBody>
      </p:sp>
      <p:pic>
        <p:nvPicPr>
          <p:cNvPr id="16" name="Imagen 15"/>
          <p:cNvPicPr/>
          <p:nvPr/>
        </p:nvPicPr>
        <p:blipFill rotWithShape="1">
          <a:blip r:embed="rId3"/>
          <a:srcRect l="913" t="11470" r="6672" b="10945"/>
          <a:stretch/>
        </p:blipFill>
        <p:spPr bwMode="auto">
          <a:xfrm>
            <a:off x="1234580" y="2819640"/>
            <a:ext cx="4889500" cy="32509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7855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1728</Words>
  <Application>Microsoft Office PowerPoint</Application>
  <PresentationFormat>Panorámica</PresentationFormat>
  <Paragraphs>379</Paragraphs>
  <Slides>33</Slides>
  <Notes>33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Calibri</vt:lpstr>
      <vt:lpstr>Calibri Light</vt:lpstr>
      <vt:lpstr>Helvetica Neue</vt:lpstr>
      <vt:lpstr>Montserrat</vt:lpstr>
      <vt:lpstr>Times New Roman</vt:lpstr>
      <vt:lpstr>Tema de Office</vt:lpstr>
      <vt:lpstr>RENDICIÓN DE CUENTAS PRIMER CUATRIMESTRE 2021 CONSEJO NACIONAL DE ÁREAS PROTEGIDAS  –CONAP- </vt:lpstr>
      <vt:lpstr>Presentación de PowerPoint</vt:lpstr>
      <vt:lpstr>Ejecución del 2do. Cuatrimestre del ejercicio Fiscal 2021 </vt:lpstr>
      <vt:lpstr>Importancia de la erogación en servicios personales</vt:lpstr>
      <vt:lpstr>   Ejecución presupuestaria de la inversión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Eladio Vargas Nisdhal</dc:creator>
  <cp:lastModifiedBy>Daniel Rolando Sánchez Jaco</cp:lastModifiedBy>
  <cp:revision>63</cp:revision>
  <dcterms:created xsi:type="dcterms:W3CDTF">2021-09-16T13:23:05Z</dcterms:created>
  <dcterms:modified xsi:type="dcterms:W3CDTF">2021-09-20T18:57:33Z</dcterms:modified>
</cp:coreProperties>
</file>