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8.xml" ContentType="application/vnd.openxmlformats-officedocument.themeOverride+xml"/>
  <Override PartName="/ppt/notesSlides/notesSlide2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9.xml" ContentType="application/vnd.openxmlformats-officedocument.themeOverride+xml"/>
  <Override PartName="/ppt/notesSlides/notesSlide2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0.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69" r:id="rId3"/>
    <p:sldId id="270" r:id="rId4"/>
    <p:sldId id="257" r:id="rId5"/>
    <p:sldId id="272" r:id="rId6"/>
    <p:sldId id="271" r:id="rId7"/>
    <p:sldId id="273" r:id="rId8"/>
    <p:sldId id="274" r:id="rId9"/>
    <p:sldId id="278" r:id="rId10"/>
    <p:sldId id="277" r:id="rId11"/>
    <p:sldId id="276" r:id="rId12"/>
    <p:sldId id="275" r:id="rId13"/>
    <p:sldId id="279" r:id="rId14"/>
    <p:sldId id="280" r:id="rId15"/>
    <p:sldId id="263" r:id="rId16"/>
    <p:sldId id="293" r:id="rId17"/>
    <p:sldId id="284" r:id="rId18"/>
    <p:sldId id="281" r:id="rId19"/>
    <p:sldId id="285" r:id="rId20"/>
    <p:sldId id="294" r:id="rId21"/>
    <p:sldId id="295" r:id="rId22"/>
    <p:sldId id="283" r:id="rId23"/>
    <p:sldId id="301" r:id="rId24"/>
    <p:sldId id="297" r:id="rId25"/>
    <p:sldId id="296" r:id="rId26"/>
    <p:sldId id="298" r:id="rId27"/>
    <p:sldId id="299" r:id="rId28"/>
    <p:sldId id="286" r:id="rId29"/>
    <p:sldId id="287" r:id="rId30"/>
    <p:sldId id="288" r:id="rId31"/>
    <p:sldId id="289" r:id="rId32"/>
    <p:sldId id="290" r:id="rId33"/>
    <p:sldId id="291" r:id="rId34"/>
    <p:sldId id="292" r:id="rId35"/>
    <p:sldId id="262" r:id="rId36"/>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15BEDDB9-B363-47FF-B489-50B8B8C31A83}">
          <p14:sldIdLst>
            <p14:sldId id="256"/>
            <p14:sldId id="269"/>
            <p14:sldId id="270"/>
            <p14:sldId id="257"/>
            <p14:sldId id="272"/>
            <p14:sldId id="271"/>
            <p14:sldId id="273"/>
            <p14:sldId id="274"/>
            <p14:sldId id="278"/>
            <p14:sldId id="277"/>
            <p14:sldId id="276"/>
            <p14:sldId id="275"/>
            <p14:sldId id="279"/>
            <p14:sldId id="280"/>
            <p14:sldId id="263"/>
            <p14:sldId id="293"/>
            <p14:sldId id="284"/>
            <p14:sldId id="281"/>
            <p14:sldId id="285"/>
            <p14:sldId id="294"/>
            <p14:sldId id="295"/>
            <p14:sldId id="283"/>
            <p14:sldId id="301"/>
            <p14:sldId id="297"/>
            <p14:sldId id="296"/>
            <p14:sldId id="298"/>
            <p14:sldId id="299"/>
            <p14:sldId id="286"/>
            <p14:sldId id="287"/>
            <p14:sldId id="288"/>
            <p14:sldId id="289"/>
            <p14:sldId id="290"/>
            <p14:sldId id="291"/>
            <p14:sldId id="292"/>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F3FF"/>
    <a:srgbClr val="001E6C"/>
    <a:srgbClr val="265F91"/>
    <a:srgbClr val="FFCA4A"/>
    <a:srgbClr val="20539D"/>
    <a:srgbClr val="EFEFEF"/>
    <a:srgbClr val="002E91"/>
    <a:srgbClr val="1030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94"/>
  </p:normalViewPr>
  <p:slideViewPr>
    <p:cSldViewPr snapToGrid="0" snapToObjects="1">
      <p:cViewPr varScale="1">
        <p:scale>
          <a:sx n="83" d="100"/>
          <a:sy n="83" d="100"/>
        </p:scale>
        <p:origin x="7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Hoja_de_c_lculo_de_Microsoft_Excel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Hoja_de_c_lculo_de_Microsoft_Excel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Hoja_de_c_lculo_de_Microsoft_Excel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Hoja_de_c_lculo_de_Microsoft_Excel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Hoja_de_c_lculo_de_Microsoft_Excel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Hoja_de_c_lculo_de_Microsoft_Excel13.xlsx"/></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Hoja_de_c_lculo_de_Microsoft_Excel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Hoja_de_c_lculo_de_Microsoft_Excel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Hoja_de_c_lculo_de_Microsoft_Excel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Hoja_de_c_lculo_de_Microsoft_Excel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20" baseline="0">
                <a:ln w="12700">
                  <a:solidFill>
                    <a:schemeClr val="tx1"/>
                  </a:solidFill>
                </a:ln>
                <a:solidFill>
                  <a:schemeClr val="tx1">
                    <a:lumMod val="50000"/>
                    <a:lumOff val="50000"/>
                  </a:schemeClr>
                </a:solidFill>
                <a:latin typeface="+mn-lt"/>
                <a:ea typeface="+mn-ea"/>
                <a:cs typeface="+mn-cs"/>
              </a:defRPr>
            </a:pPr>
            <a:r>
              <a:rPr lang="es-GT"/>
              <a:t>EJECUCION PRESUPUESTARIA POR FINALIDADES RELEVANTES</a:t>
            </a:r>
          </a:p>
        </c:rich>
      </c:tx>
      <c:layout/>
      <c:overlay val="0"/>
      <c:spPr>
        <a:noFill/>
        <a:ln>
          <a:noFill/>
        </a:ln>
        <a:effectLst/>
      </c:spPr>
      <c:txPr>
        <a:bodyPr rot="0" spcFirstLastPara="1" vertOverflow="ellipsis" vert="horz" wrap="square" anchor="ctr" anchorCtr="1"/>
        <a:lstStyle/>
        <a:p>
          <a:pPr>
            <a:defRPr sz="1400" b="0" i="0" u="none" strike="noStrike" kern="1200" cap="none" spc="20" baseline="0">
              <a:ln w="12700">
                <a:solidFill>
                  <a:schemeClr val="tx1"/>
                </a:solidFill>
              </a:ln>
              <a:solidFill>
                <a:schemeClr val="tx1">
                  <a:lumMod val="50000"/>
                  <a:lumOff val="50000"/>
                </a:schemeClr>
              </a:solidFill>
              <a:latin typeface="+mn-lt"/>
              <a:ea typeface="+mn-ea"/>
              <a:cs typeface="+mn-cs"/>
            </a:defRPr>
          </a:pPr>
          <a:endParaRPr lang="es-G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'Numeral 9 y 10'!$A$11</c:f>
              <c:strCache>
                <c:ptCount val="1"/>
                <c:pt idx="0">
                  <c:v>SERVICIOS PÚBLICOS GENERALES-Administración Legislativa, Ejecutiva y Asuntos Exteriores</c:v>
                </c:pt>
              </c:strCache>
            </c:strRef>
          </c:tx>
          <c:spPr>
            <a:gradFill rotWithShape="1">
              <a:gsLst>
                <a:gs pos="0">
                  <a:schemeClr val="accent6">
                    <a:tint val="77000"/>
                    <a:lumMod val="110000"/>
                    <a:satMod val="105000"/>
                    <a:tint val="67000"/>
                  </a:schemeClr>
                </a:gs>
                <a:gs pos="50000">
                  <a:schemeClr val="accent6">
                    <a:tint val="77000"/>
                    <a:lumMod val="105000"/>
                    <a:satMod val="103000"/>
                    <a:tint val="73000"/>
                  </a:schemeClr>
                </a:gs>
                <a:gs pos="100000">
                  <a:schemeClr val="accent6">
                    <a:tint val="77000"/>
                    <a:lumMod val="105000"/>
                    <a:satMod val="109000"/>
                    <a:tint val="81000"/>
                  </a:schemeClr>
                </a:gs>
              </a:gsLst>
              <a:lin ang="5400000" scaled="0"/>
            </a:gradFill>
            <a:ln w="9525" cap="flat" cmpd="sng" algn="ctr">
              <a:solidFill>
                <a:schemeClr val="accent6">
                  <a:tint val="77000"/>
                  <a:shade val="95000"/>
                </a:schemeClr>
              </a:solidFill>
              <a:round/>
            </a:ln>
            <a:effectLst/>
            <a:sp3d contourW="9525">
              <a:contourClr>
                <a:schemeClr val="accent6">
                  <a:tint val="77000"/>
                  <a:shade val="95000"/>
                </a:schemeClr>
              </a:contourClr>
            </a:sp3d>
          </c:spPr>
          <c:invertIfNegative val="0"/>
          <c:dLbls>
            <c:spPr>
              <a:noFill/>
              <a:ln>
                <a:noFill/>
              </a:ln>
              <a:effectLst/>
            </c:spPr>
            <c:txPr>
              <a:bodyPr rot="0" spcFirstLastPara="1" vertOverflow="ellipsis" vert="horz" wrap="square" anchor="ctr" anchorCtr="1"/>
              <a:lstStyle/>
              <a:p>
                <a:pPr>
                  <a:defRPr sz="900" b="0" i="0" u="none" strike="noStrike" kern="1200" baseline="0">
                    <a:ln w="12700">
                      <a:solidFill>
                        <a:schemeClr val="tx1"/>
                      </a:solidFill>
                    </a:ln>
                    <a:solidFill>
                      <a:schemeClr val="tx1">
                        <a:lumMod val="50000"/>
                        <a:lumOff val="50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'Numeral 9 y 10'!$B$10:$D$10</c:f>
              <c:strCache>
                <c:ptCount val="3"/>
                <c:pt idx="0">
                  <c:v>Vigente</c:v>
                </c:pt>
                <c:pt idx="1">
                  <c:v>Ejecutado (Devengado)</c:v>
                </c:pt>
                <c:pt idx="2">
                  <c:v>Saldo por Ejecutar</c:v>
                </c:pt>
              </c:strCache>
            </c:strRef>
          </c:cat>
          <c:val>
            <c:numRef>
              <c:f>'Numeral 9 y 10'!$B$11:$D$11</c:f>
              <c:numCache>
                <c:formatCode>_("Q"* #,##0.00_);_("Q"* \(#,##0.00\);_("Q"* "-"??_);_(@_)</c:formatCode>
                <c:ptCount val="3"/>
                <c:pt idx="0">
                  <c:v>50000</c:v>
                </c:pt>
                <c:pt idx="1">
                  <c:v>0</c:v>
                </c:pt>
                <c:pt idx="2">
                  <c:v>50000</c:v>
                </c:pt>
              </c:numCache>
            </c:numRef>
          </c:val>
          <c:extLst>
            <c:ext xmlns:c16="http://schemas.microsoft.com/office/drawing/2014/chart" uri="{C3380CC4-5D6E-409C-BE32-E72D297353CC}">
              <c16:uniqueId val="{00000000-CDDA-4B2A-ACEC-FBD32A3E03DF}"/>
            </c:ext>
          </c:extLst>
        </c:ser>
        <c:ser>
          <c:idx val="1"/>
          <c:order val="1"/>
          <c:tx>
            <c:strRef>
              <c:f>'Numeral 9 y 10'!$A$12</c:f>
              <c:strCache>
                <c:ptCount val="1"/>
                <c:pt idx="0">
                  <c:v>PROTECCIÓN AMBIENTAL-Protección de la Diversidad Biológica y del Paisaje</c:v>
                </c:pt>
              </c:strCache>
            </c:strRef>
          </c:tx>
          <c:spPr>
            <a:gradFill rotWithShape="1">
              <a:gsLst>
                <a:gs pos="0">
                  <a:schemeClr val="accent6">
                    <a:shade val="76000"/>
                    <a:lumMod val="110000"/>
                    <a:satMod val="105000"/>
                    <a:tint val="67000"/>
                  </a:schemeClr>
                </a:gs>
                <a:gs pos="50000">
                  <a:schemeClr val="accent6">
                    <a:shade val="76000"/>
                    <a:lumMod val="105000"/>
                    <a:satMod val="103000"/>
                    <a:tint val="73000"/>
                  </a:schemeClr>
                </a:gs>
                <a:gs pos="100000">
                  <a:schemeClr val="accent6">
                    <a:shade val="76000"/>
                    <a:lumMod val="105000"/>
                    <a:satMod val="109000"/>
                    <a:tint val="81000"/>
                  </a:schemeClr>
                </a:gs>
              </a:gsLst>
              <a:lin ang="5400000" scaled="0"/>
            </a:gradFill>
            <a:ln w="9525" cap="flat" cmpd="sng" algn="ctr">
              <a:solidFill>
                <a:schemeClr val="accent6">
                  <a:shade val="76000"/>
                  <a:shade val="95000"/>
                </a:schemeClr>
              </a:solidFill>
              <a:round/>
            </a:ln>
            <a:effectLst/>
            <a:sp3d contourW="9525">
              <a:contourClr>
                <a:schemeClr val="accent6">
                  <a:shade val="76000"/>
                  <a:shade val="95000"/>
                </a:schemeClr>
              </a:contourClr>
            </a:sp3d>
          </c:spPr>
          <c:invertIfNegative val="0"/>
          <c:dLbls>
            <c:spPr>
              <a:noFill/>
              <a:ln>
                <a:noFill/>
              </a:ln>
              <a:effectLst/>
            </c:spPr>
            <c:txPr>
              <a:bodyPr rot="0" spcFirstLastPara="1" vertOverflow="ellipsis" vert="horz" wrap="square" anchor="ctr" anchorCtr="1"/>
              <a:lstStyle/>
              <a:p>
                <a:pPr>
                  <a:defRPr sz="900" b="0" i="0" u="none" strike="noStrike" kern="1200" baseline="0">
                    <a:ln w="12700">
                      <a:solidFill>
                        <a:schemeClr val="tx1"/>
                      </a:solidFill>
                    </a:ln>
                    <a:solidFill>
                      <a:schemeClr val="tx1">
                        <a:lumMod val="50000"/>
                        <a:lumOff val="50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'Numeral 9 y 10'!$B$10:$D$10</c:f>
              <c:strCache>
                <c:ptCount val="3"/>
                <c:pt idx="0">
                  <c:v>Vigente</c:v>
                </c:pt>
                <c:pt idx="1">
                  <c:v>Ejecutado (Devengado)</c:v>
                </c:pt>
                <c:pt idx="2">
                  <c:v>Saldo por Ejecutar</c:v>
                </c:pt>
              </c:strCache>
            </c:strRef>
          </c:cat>
          <c:val>
            <c:numRef>
              <c:f>'Numeral 9 y 10'!$B$12:$D$12</c:f>
              <c:numCache>
                <c:formatCode>_("Q"* #,##0.00_);_("Q"* \(#,##0.00\);_("Q"* "-"??_);_(@_)</c:formatCode>
                <c:ptCount val="3"/>
                <c:pt idx="0">
                  <c:v>124105000</c:v>
                </c:pt>
                <c:pt idx="1">
                  <c:v>62914758.859999999</c:v>
                </c:pt>
                <c:pt idx="2">
                  <c:v>61190241.140000001</c:v>
                </c:pt>
              </c:numCache>
            </c:numRef>
          </c:val>
          <c:extLst>
            <c:ext xmlns:c16="http://schemas.microsoft.com/office/drawing/2014/chart" uri="{C3380CC4-5D6E-409C-BE32-E72D297353CC}">
              <c16:uniqueId val="{00000001-CDDA-4B2A-ACEC-FBD32A3E03DF}"/>
            </c:ext>
          </c:extLst>
        </c:ser>
        <c:dLbls>
          <c:showLegendKey val="0"/>
          <c:showVal val="1"/>
          <c:showCatName val="0"/>
          <c:showSerName val="0"/>
          <c:showPercent val="0"/>
          <c:showBubbleSize val="0"/>
        </c:dLbls>
        <c:gapWidth val="150"/>
        <c:shape val="box"/>
        <c:axId val="245166192"/>
        <c:axId val="245166584"/>
        <c:axId val="0"/>
      </c:bar3DChart>
      <c:catAx>
        <c:axId val="2451661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w="12700">
                  <a:solidFill>
                    <a:schemeClr val="tx1"/>
                  </a:solidFill>
                </a:ln>
                <a:solidFill>
                  <a:schemeClr val="tx1">
                    <a:lumMod val="50000"/>
                    <a:lumOff val="50000"/>
                  </a:schemeClr>
                </a:solidFill>
                <a:latin typeface="+mn-lt"/>
                <a:ea typeface="+mn-ea"/>
                <a:cs typeface="+mn-cs"/>
              </a:defRPr>
            </a:pPr>
            <a:endParaRPr lang="es-GT"/>
          </a:p>
        </c:txPr>
        <c:crossAx val="245166584"/>
        <c:crosses val="autoZero"/>
        <c:auto val="1"/>
        <c:lblAlgn val="ctr"/>
        <c:lblOffset val="100"/>
        <c:noMultiLvlLbl val="0"/>
      </c:catAx>
      <c:valAx>
        <c:axId val="245166584"/>
        <c:scaling>
          <c:orientation val="minMax"/>
        </c:scaling>
        <c:delete val="0"/>
        <c:axPos val="l"/>
        <c:majorGridlines>
          <c:spPr>
            <a:ln w="9525" cap="flat" cmpd="sng" algn="ctr">
              <a:solidFill>
                <a:schemeClr val="tx1">
                  <a:lumMod val="15000"/>
                  <a:lumOff val="85000"/>
                </a:schemeClr>
              </a:solidFill>
              <a:round/>
            </a:ln>
            <a:effectLst/>
          </c:spPr>
        </c:majorGridlines>
        <c:numFmt formatCode="_(&quot;Q&quot;* #,##0.00_);_(&quot;Q&quot;* \(#,##0.00\);_(&quot;Q&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w="12700">
                  <a:solidFill>
                    <a:schemeClr val="tx1"/>
                  </a:solidFill>
                </a:ln>
                <a:solidFill>
                  <a:schemeClr val="tx1">
                    <a:lumMod val="50000"/>
                    <a:lumOff val="50000"/>
                  </a:schemeClr>
                </a:solidFill>
                <a:latin typeface="+mn-lt"/>
                <a:ea typeface="+mn-ea"/>
                <a:cs typeface="+mn-cs"/>
              </a:defRPr>
            </a:pPr>
            <a:endParaRPr lang="es-GT"/>
          </a:p>
        </c:txPr>
        <c:crossAx val="2451661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ln w="12700">
                <a:solidFill>
                  <a:schemeClr val="tx1"/>
                </a:solidFill>
              </a:ln>
              <a:solidFill>
                <a:schemeClr val="tx1">
                  <a:lumMod val="50000"/>
                  <a:lumOff val="50000"/>
                </a:schemeClr>
              </a:solidFill>
              <a:latin typeface="+mn-lt"/>
              <a:ea typeface="+mn-ea"/>
              <a:cs typeface="+mn-cs"/>
            </a:defRPr>
          </a:pPr>
          <a:endParaRPr lang="es-G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6350" cap="flat" cmpd="sng" algn="ctr">
      <a:solidFill>
        <a:sysClr val="windowText" lastClr="000000"/>
      </a:solidFill>
      <a:round/>
    </a:ln>
    <a:effectLst/>
  </c:spPr>
  <c:txPr>
    <a:bodyPr/>
    <a:lstStyle/>
    <a:p>
      <a:pPr>
        <a:defRPr>
          <a:ln w="12700">
            <a:solidFill>
              <a:schemeClr val="tx1"/>
            </a:solidFill>
          </a:ln>
        </a:defRPr>
      </a:pPr>
      <a:endParaRPr lang="es-GT"/>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baseline="0">
                <a:solidFill>
                  <a:schemeClr val="bg1"/>
                </a:solidFill>
                <a:latin typeface="Times New Roman" panose="02020603050405020304" pitchFamily="18" charset="0"/>
                <a:ea typeface="+mn-ea"/>
                <a:cs typeface="Times New Roman" panose="02020603050405020304" pitchFamily="18" charset="0"/>
              </a:defRPr>
            </a:pPr>
            <a:r>
              <a:rPr lang="en-US" sz="1000">
                <a:latin typeface="Times New Roman" panose="02020603050405020304" pitchFamily="18" charset="0"/>
                <a:cs typeface="Times New Roman" panose="02020603050405020304" pitchFamily="18" charset="0"/>
              </a:rPr>
              <a:t>Porcentaje de Decomisos/rescate, resguardo, reintroducción de fauna silvestre</a:t>
            </a:r>
          </a:p>
        </c:rich>
      </c:tx>
      <c:layout>
        <c:manualLayout>
          <c:xMode val="edge"/>
          <c:yMode val="edge"/>
          <c:x val="0.11544444444444447"/>
          <c:y val="2.3148148148148147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GT"/>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315-41F7-BA86-BD5EB57D30F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315-41F7-BA86-BD5EB57D30FF}"/>
              </c:ext>
            </c:extLst>
          </c:dPt>
          <c:dPt>
            <c:idx val="2"/>
            <c:bubble3D val="0"/>
            <c:spPr>
              <a:solidFill>
                <a:srgbClr val="92D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315-41F7-BA86-BD5EB57D30F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s-G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Hoja1!$B$55:$B$57</c:f>
              <c:strCache>
                <c:ptCount val="3"/>
                <c:pt idx="0">
                  <c:v>Decomisos y/o rescate de especímenes de fauna silvestre.</c:v>
                </c:pt>
                <c:pt idx="1">
                  <c:v>Administración y resguardo de decomisos de fauna silvestre.</c:v>
                </c:pt>
                <c:pt idx="2">
                  <c:v>Reintroducción y/o entrega de especímenes de fauna silvestre decomisada.</c:v>
                </c:pt>
              </c:strCache>
            </c:strRef>
          </c:cat>
          <c:val>
            <c:numRef>
              <c:f>Hoja1!$C$55:$C$57</c:f>
              <c:numCache>
                <c:formatCode>General</c:formatCode>
                <c:ptCount val="3"/>
                <c:pt idx="0">
                  <c:v>228</c:v>
                </c:pt>
                <c:pt idx="1">
                  <c:v>400</c:v>
                </c:pt>
                <c:pt idx="2">
                  <c:v>393</c:v>
                </c:pt>
              </c:numCache>
            </c:numRef>
          </c:val>
          <c:extLst>
            <c:ext xmlns:c16="http://schemas.microsoft.com/office/drawing/2014/chart" uri="{C3380CC4-5D6E-409C-BE32-E72D297353CC}">
              <c16:uniqueId val="{00000006-4315-41F7-BA86-BD5EB57D30F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414195100612426"/>
          <c:y val="0.33426873724117817"/>
          <c:w val="0.33919138232720908"/>
          <c:h val="0.4861384514435695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GT"/>
        </a:p>
      </c:txPr>
    </c:legend>
    <c:plotVisOnly val="1"/>
    <c:dispBlanksAs val="gap"/>
    <c:showDLblsOverMax val="0"/>
  </c:chart>
  <c:spPr>
    <a:solidFill>
      <a:schemeClr val="tx1">
        <a:lumMod val="75000"/>
        <a:lumOff val="25000"/>
      </a:schemeClr>
    </a:solidFill>
    <a:ln w="9525" cap="flat" cmpd="sng" algn="ctr">
      <a:solidFill>
        <a:schemeClr val="dk1">
          <a:lumMod val="25000"/>
          <a:lumOff val="75000"/>
        </a:schemeClr>
      </a:solidFill>
      <a:round/>
    </a:ln>
    <a:effectLst/>
  </c:spPr>
  <c:txPr>
    <a:bodyPr/>
    <a:lstStyle/>
    <a:p>
      <a:pPr>
        <a:defRPr/>
      </a:pPr>
      <a:endParaRPr lang="es-GT"/>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r>
              <a:rPr lang="es-GT"/>
              <a:t>Talleres,</a:t>
            </a:r>
            <a:r>
              <a:rPr lang="es-GT" baseline="0"/>
              <a:t> c</a:t>
            </a:r>
            <a:r>
              <a:rPr lang="es-GT"/>
              <a:t>harlas sobre Diversidad Biologica </a:t>
            </a:r>
          </a:p>
        </c:rich>
      </c:tx>
      <c:layout/>
      <c:overlay val="0"/>
      <c:spPr>
        <a:noFill/>
        <a:ln>
          <a:noFill/>
        </a:ln>
        <a:effectLst/>
      </c:spPr>
      <c:txPr>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endParaRPr lang="es-GT"/>
        </a:p>
      </c:txPr>
    </c:title>
    <c:autoTitleDeleted val="0"/>
    <c:plotArea>
      <c:layout/>
      <c:pieChart>
        <c:varyColors val="1"/>
        <c:ser>
          <c:idx val="0"/>
          <c:order val="0"/>
          <c:tx>
            <c:strRef>
              <c:f>'IF Sens-Taller'!$L$219</c:f>
              <c:strCache>
                <c:ptCount val="1"/>
                <c:pt idx="0">
                  <c:v>Charla sobre Areas Protegidas y Diversidad Biologica </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F23-47CB-83FD-22945D3EE0B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F23-47CB-83FD-22945D3EE0B7}"/>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'IF Sens-Taller'!$M$218:$N$218</c:f>
              <c:strCache>
                <c:ptCount val="2"/>
                <c:pt idx="0">
                  <c:v>Hombres</c:v>
                </c:pt>
                <c:pt idx="1">
                  <c:v>Mujeres</c:v>
                </c:pt>
              </c:strCache>
            </c:strRef>
          </c:cat>
          <c:val>
            <c:numRef>
              <c:f>'IF Sens-Taller'!$M$219:$N$219</c:f>
              <c:numCache>
                <c:formatCode>General</c:formatCode>
                <c:ptCount val="2"/>
                <c:pt idx="0">
                  <c:v>1148</c:v>
                </c:pt>
                <c:pt idx="1">
                  <c:v>905</c:v>
                </c:pt>
              </c:numCache>
            </c:numRef>
          </c:val>
          <c:extLst>
            <c:ext xmlns:c16="http://schemas.microsoft.com/office/drawing/2014/chart" uri="{C3380CC4-5D6E-409C-BE32-E72D297353CC}">
              <c16:uniqueId val="{00000004-2F23-47CB-83FD-22945D3EE0B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GT"/>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r>
              <a:rPr lang="es-GT" sz="1000"/>
              <a:t>Talleres, charlas sobre Diversidad Biologica </a:t>
            </a:r>
          </a:p>
        </c:rich>
      </c:tx>
      <c:layout/>
      <c:overlay val="0"/>
      <c:spPr>
        <a:noFill/>
        <a:ln>
          <a:noFill/>
        </a:ln>
        <a:effectLst/>
      </c:spPr>
      <c:txPr>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endParaRPr lang="es-GT"/>
        </a:p>
      </c:txPr>
    </c:title>
    <c:autoTitleDeleted val="0"/>
    <c:plotArea>
      <c:layout/>
      <c:barChart>
        <c:barDir val="col"/>
        <c:grouping val="clustered"/>
        <c:varyColors val="0"/>
        <c:ser>
          <c:idx val="0"/>
          <c:order val="0"/>
          <c:tx>
            <c:strRef>
              <c:f>'IF Sens-Taller'!$L$219</c:f>
              <c:strCache>
                <c:ptCount val="1"/>
                <c:pt idx="0">
                  <c:v>Charla sobre Areas Protegidas y Diversidad Biologica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1"/>
            <c:invertIfNegative val="0"/>
            <c:bubble3D val="0"/>
            <c:spPr>
              <a:solidFill>
                <a:schemeClr val="accent2">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6BD6-4CC1-8DE7-2B92DB78639F}"/>
              </c:ext>
            </c:extLst>
          </c:dPt>
          <c:cat>
            <c:strRef>
              <c:f>'IF Sens-Taller'!$M$218:$N$218</c:f>
              <c:strCache>
                <c:ptCount val="2"/>
                <c:pt idx="0">
                  <c:v>Hombres</c:v>
                </c:pt>
                <c:pt idx="1">
                  <c:v>Mujeres</c:v>
                </c:pt>
              </c:strCache>
            </c:strRef>
          </c:cat>
          <c:val>
            <c:numRef>
              <c:f>'IF Sens-Taller'!$M$219:$N$219</c:f>
              <c:numCache>
                <c:formatCode>General</c:formatCode>
                <c:ptCount val="2"/>
                <c:pt idx="0">
                  <c:v>1148</c:v>
                </c:pt>
                <c:pt idx="1">
                  <c:v>905</c:v>
                </c:pt>
              </c:numCache>
            </c:numRef>
          </c:val>
          <c:extLst>
            <c:ext xmlns:c16="http://schemas.microsoft.com/office/drawing/2014/chart" uri="{C3380CC4-5D6E-409C-BE32-E72D297353CC}">
              <c16:uniqueId val="{00000002-6BD6-4CC1-8DE7-2B92DB78639F}"/>
            </c:ext>
          </c:extLst>
        </c:ser>
        <c:dLbls>
          <c:showLegendKey val="0"/>
          <c:showVal val="0"/>
          <c:showCatName val="0"/>
          <c:showSerName val="0"/>
          <c:showPercent val="0"/>
          <c:showBubbleSize val="0"/>
        </c:dLbls>
        <c:gapWidth val="100"/>
        <c:overlap val="-24"/>
        <c:axId val="1430905888"/>
        <c:axId val="1430901728"/>
      </c:barChart>
      <c:catAx>
        <c:axId val="143090588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8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crossAx val="1430901728"/>
        <c:crosses val="autoZero"/>
        <c:auto val="1"/>
        <c:lblAlgn val="ctr"/>
        <c:lblOffset val="100"/>
        <c:noMultiLvlLbl val="0"/>
      </c:catAx>
      <c:valAx>
        <c:axId val="143090172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crossAx val="143090588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GT"/>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baseline="0">
                <a:solidFill>
                  <a:schemeClr val="bg1"/>
                </a:solidFill>
                <a:latin typeface="Times New Roman" panose="02020603050405020304" pitchFamily="18" charset="0"/>
                <a:ea typeface="+mn-ea"/>
                <a:cs typeface="Times New Roman" panose="02020603050405020304" pitchFamily="18" charset="0"/>
              </a:defRPr>
            </a:pPr>
            <a:r>
              <a:rPr lang="es-GT" sz="1000"/>
              <a:t>Sistema de información sobre Diversidad Biologica</a:t>
            </a:r>
          </a:p>
        </c:rich>
      </c:tx>
      <c:layout/>
      <c:overlay val="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GT"/>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AF9-42E3-A379-66988970001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AF9-42E3-A379-66988970001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s-G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DVCDB!$G$9:$G$10</c:f>
              <c:strCache>
                <c:ptCount val="2"/>
                <c:pt idx="0">
                  <c:v>Vertebrados </c:v>
                </c:pt>
                <c:pt idx="1">
                  <c:v>Invertebrados </c:v>
                </c:pt>
              </c:strCache>
            </c:strRef>
          </c:cat>
          <c:val>
            <c:numRef>
              <c:f>DVCDB!$H$9:$H$10</c:f>
              <c:numCache>
                <c:formatCode>General</c:formatCode>
                <c:ptCount val="2"/>
                <c:pt idx="0">
                  <c:v>2839</c:v>
                </c:pt>
                <c:pt idx="1">
                  <c:v>5612</c:v>
                </c:pt>
              </c:numCache>
            </c:numRef>
          </c:val>
          <c:extLst>
            <c:ext xmlns:c16="http://schemas.microsoft.com/office/drawing/2014/chart" uri="{C3380CC4-5D6E-409C-BE32-E72D297353CC}">
              <c16:uniqueId val="{00000004-9AF9-42E3-A379-66988970001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s-GT"/>
        </a:p>
      </c:txPr>
    </c:legend>
    <c:plotVisOnly val="1"/>
    <c:dispBlanksAs val="gap"/>
    <c:showDLblsOverMax val="0"/>
  </c:chart>
  <c:spPr>
    <a:solidFill>
      <a:schemeClr val="tx1">
        <a:lumMod val="85000"/>
        <a:lumOff val="15000"/>
      </a:schemeClr>
    </a:solidFill>
    <a:ln w="9525" cap="flat" cmpd="sng" algn="ctr">
      <a:solidFill>
        <a:schemeClr val="dk1">
          <a:lumMod val="25000"/>
          <a:lumOff val="75000"/>
        </a:schemeClr>
      </a:solidFill>
      <a:round/>
    </a:ln>
    <a:effectLst/>
  </c:spPr>
  <c:txPr>
    <a:bodyPr/>
    <a:lstStyle/>
    <a:p>
      <a:pPr>
        <a:defRPr/>
      </a:pPr>
      <a:endParaRPr lang="es-GT"/>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s-GT" sz="1100">
                <a:latin typeface="Times New Roman" panose="02020603050405020304" pitchFamily="18" charset="0"/>
                <a:cs typeface="Times New Roman" panose="02020603050405020304" pitchFamily="18" charset="0"/>
              </a:rPr>
              <a:t>Visitación de Areas protegidas</a:t>
            </a:r>
          </a:p>
        </c:rich>
      </c:tx>
      <c:layout/>
      <c:overlay val="0"/>
      <c:spPr>
        <a:no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GT"/>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7AD-43DF-AFF2-61A90AEB8C2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7AD-43DF-AFF2-61A90AEB8C29}"/>
              </c:ext>
            </c:extLst>
          </c:dPt>
          <c:dPt>
            <c:idx val="2"/>
            <c:bubble3D val="0"/>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7AD-43DF-AFF2-61A90AEB8C2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s-G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DDSIGAP!$M$2:$O$2</c:f>
              <c:strCache>
                <c:ptCount val="3"/>
                <c:pt idx="0">
                  <c:v>Nacionales </c:v>
                </c:pt>
                <c:pt idx="1">
                  <c:v>Extranjeros </c:v>
                </c:pt>
                <c:pt idx="2">
                  <c:v>Otros (Exonerados, niños, niñas, estudiantes)</c:v>
                </c:pt>
              </c:strCache>
            </c:strRef>
          </c:cat>
          <c:val>
            <c:numRef>
              <c:f>DDSIGAP!$M$3:$O$3</c:f>
              <c:numCache>
                <c:formatCode>General</c:formatCode>
                <c:ptCount val="3"/>
                <c:pt idx="0">
                  <c:v>394984</c:v>
                </c:pt>
                <c:pt idx="1">
                  <c:v>195054</c:v>
                </c:pt>
                <c:pt idx="2">
                  <c:v>21486</c:v>
                </c:pt>
              </c:numCache>
            </c:numRef>
          </c:val>
          <c:extLst>
            <c:ext xmlns:c16="http://schemas.microsoft.com/office/drawing/2014/chart" uri="{C3380CC4-5D6E-409C-BE32-E72D297353CC}">
              <c16:uniqueId val="{00000006-27AD-43DF-AFF2-61A90AEB8C2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s-GT"/>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GT"/>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r>
              <a:rPr lang="es-GT" sz="1100">
                <a:latin typeface="Times New Roman" panose="02020603050405020304" pitchFamily="18" charset="0"/>
                <a:cs typeface="Times New Roman" panose="02020603050405020304" pitchFamily="18" charset="0"/>
              </a:rPr>
              <a:t>Visitación por Área Protegida</a:t>
            </a:r>
          </a:p>
        </c:rich>
      </c:tx>
      <c:layout/>
      <c:overlay val="0"/>
      <c:spPr>
        <a:noFill/>
        <a:ln>
          <a:noFill/>
        </a:ln>
        <a:effectLst/>
      </c:spPr>
      <c:txPr>
        <a:bodyPr rot="0" spcFirstLastPara="1" vertOverflow="ellipsis" vert="horz" wrap="square" anchor="ctr" anchorCtr="1"/>
        <a:lstStyle/>
        <a:p>
          <a:pPr>
            <a:defRPr sz="11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endParaRPr lang="es-GT"/>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DDSIGAP!$T$3:$T$26</c:f>
              <c:strCache>
                <c:ptCount val="24"/>
                <c:pt idx="0">
                  <c:v>Parque Nacional Volcán Pacaya</c:v>
                </c:pt>
                <c:pt idx="1">
                  <c:v>Área de Usos Múltiples Volcán y Laguna Ipala</c:v>
                </c:pt>
                <c:pt idx="2">
                  <c:v>Biotopo Protegido San Miguel La Palotada - El Zotz</c:v>
                </c:pt>
                <c:pt idx="3">
                  <c:v>Biotopo Protegido Cerro Cahuí</c:v>
                </c:pt>
                <c:pt idx="4">
                  <c:v>Biotopo Protegido Mario Dary (del quetzal)</c:v>
                </c:pt>
                <c:pt idx="5">
                  <c:v>Área de usos Múltiples Monterrico</c:v>
                </c:pt>
                <c:pt idx="6">
                  <c:v>Parque Nacional Tikal</c:v>
                </c:pt>
                <c:pt idx="7">
                  <c:v>Parque Nacional Laguna Lachúa</c:v>
                </c:pt>
                <c:pt idx="8">
                  <c:v>Parque Nacional Yaxhá-Nakum-Naranjo</c:v>
                </c:pt>
                <c:pt idx="9">
                  <c:v>Monumento Cultural Takalik Abaj.</c:v>
                </c:pt>
                <c:pt idx="10">
                  <c:v>Volcan de Chicabal</c:v>
                </c:pt>
                <c:pt idx="11">
                  <c:v>Monumento Natural Semuc Champey</c:v>
                </c:pt>
                <c:pt idx="12">
                  <c:v>Parque Nacional Las Victorias</c:v>
                </c:pt>
                <c:pt idx="13">
                  <c:v>Parque Nacional Laguna El Pino</c:v>
                </c:pt>
                <c:pt idx="14">
                  <c:v>Parque Nacional El Rosario</c:v>
                </c:pt>
                <c:pt idx="15">
                  <c:v>Parque Nacional Naciones Unidas</c:v>
                </c:pt>
                <c:pt idx="16">
                  <c:v>Reserva Natural Corazón del Bosque</c:v>
                </c:pt>
                <c:pt idx="17">
                  <c:v>Refugio de Vida Silvestre Bocas del Polochic</c:v>
                </c:pt>
                <c:pt idx="18">
                  <c:v>Reserva Hídrica y Forestal Sierra Caral</c:v>
                </c:pt>
                <c:pt idx="19">
                  <c:v>Parque Regional Municipal Volcán de Acatenango</c:v>
                </c:pt>
                <c:pt idx="20">
                  <c:v>Parque Regional Municipal Cerro Chuiraxamolo</c:v>
                </c:pt>
                <c:pt idx="21">
                  <c:v>Parque Regional Municipal San Rafael de la Cuesta</c:v>
                </c:pt>
                <c:pt idx="22">
                  <c:v>Parque Regional Municipal K'ojlab'l Tze´ Te Tnom Todos Santos Cuchumatán</c:v>
                </c:pt>
                <c:pt idx="23">
                  <c:v>Parque Nacional Laguna Lachúa</c:v>
                </c:pt>
              </c:strCache>
            </c:strRef>
          </c:cat>
          <c:val>
            <c:numRef>
              <c:f>DDSIGAP!$U$3:$U$26</c:f>
              <c:numCache>
                <c:formatCode>General</c:formatCode>
                <c:ptCount val="24"/>
                <c:pt idx="0">
                  <c:v>61993</c:v>
                </c:pt>
                <c:pt idx="1">
                  <c:v>31465</c:v>
                </c:pt>
                <c:pt idx="2">
                  <c:v>457</c:v>
                </c:pt>
                <c:pt idx="3">
                  <c:v>1231</c:v>
                </c:pt>
                <c:pt idx="4">
                  <c:v>14785</c:v>
                </c:pt>
                <c:pt idx="5">
                  <c:v>6489</c:v>
                </c:pt>
                <c:pt idx="6">
                  <c:v>230192</c:v>
                </c:pt>
                <c:pt idx="7">
                  <c:v>4614</c:v>
                </c:pt>
                <c:pt idx="8">
                  <c:v>11510</c:v>
                </c:pt>
                <c:pt idx="9">
                  <c:v>4010</c:v>
                </c:pt>
                <c:pt idx="10">
                  <c:v>20212</c:v>
                </c:pt>
                <c:pt idx="11">
                  <c:v>76783</c:v>
                </c:pt>
                <c:pt idx="12">
                  <c:v>1935</c:v>
                </c:pt>
                <c:pt idx="13">
                  <c:v>23252</c:v>
                </c:pt>
                <c:pt idx="14">
                  <c:v>4689</c:v>
                </c:pt>
                <c:pt idx="15">
                  <c:v>45997</c:v>
                </c:pt>
                <c:pt idx="16">
                  <c:v>14977</c:v>
                </c:pt>
                <c:pt idx="17">
                  <c:v>65</c:v>
                </c:pt>
                <c:pt idx="18">
                  <c:v>13</c:v>
                </c:pt>
                <c:pt idx="19">
                  <c:v>40176</c:v>
                </c:pt>
                <c:pt idx="20">
                  <c:v>803</c:v>
                </c:pt>
                <c:pt idx="21">
                  <c:v>5597</c:v>
                </c:pt>
                <c:pt idx="22">
                  <c:v>103</c:v>
                </c:pt>
                <c:pt idx="23">
                  <c:v>10176</c:v>
                </c:pt>
              </c:numCache>
            </c:numRef>
          </c:val>
          <c:extLst>
            <c:ext xmlns:c16="http://schemas.microsoft.com/office/drawing/2014/chart" uri="{C3380CC4-5D6E-409C-BE32-E72D297353CC}">
              <c16:uniqueId val="{00000000-4659-4C39-997B-56D218D2E973}"/>
            </c:ext>
          </c:extLst>
        </c:ser>
        <c:dLbls>
          <c:showLegendKey val="0"/>
          <c:showVal val="0"/>
          <c:showCatName val="0"/>
          <c:showSerName val="0"/>
          <c:showPercent val="0"/>
          <c:showBubbleSize val="0"/>
        </c:dLbls>
        <c:gapWidth val="100"/>
        <c:overlap val="-24"/>
        <c:axId val="94389695"/>
        <c:axId val="94391775"/>
      </c:barChart>
      <c:catAx>
        <c:axId val="94389695"/>
        <c:scaling>
          <c:orientation val="minMax"/>
        </c:scaling>
        <c:delete val="0"/>
        <c:axPos val="b"/>
        <c:title>
          <c:tx>
            <c:rich>
              <a:bodyPr rot="0" spcFirstLastPara="1" vertOverflow="ellipsis" vert="horz" wrap="square" anchor="ctr" anchorCtr="1"/>
              <a:lstStyle/>
              <a:p>
                <a:pPr>
                  <a:defRPr sz="800" b="1" i="0" u="none" strike="noStrike" kern="1200" cap="all" baseline="0">
                    <a:solidFill>
                      <a:schemeClr val="lt1">
                        <a:lumMod val="85000"/>
                      </a:schemeClr>
                    </a:solidFill>
                    <a:latin typeface="+mn-lt"/>
                    <a:ea typeface="+mn-ea"/>
                    <a:cs typeface="+mn-cs"/>
                  </a:defRPr>
                </a:pPr>
                <a:r>
                  <a:rPr lang="es-GT" sz="800"/>
                  <a:t>Área</a:t>
                </a:r>
                <a:r>
                  <a:rPr lang="es-GT" sz="800" baseline="0"/>
                  <a:t> protegida</a:t>
                </a:r>
                <a:endParaRPr lang="es-GT" sz="800"/>
              </a:p>
            </c:rich>
          </c:tx>
          <c:layout/>
          <c:overlay val="0"/>
          <c:spPr>
            <a:noFill/>
            <a:ln>
              <a:noFill/>
            </a:ln>
            <a:effectLst/>
          </c:spPr>
          <c:txPr>
            <a:bodyPr rot="0" spcFirstLastPara="1" vertOverflow="ellipsis" vert="horz" wrap="square" anchor="ctr" anchorCtr="1"/>
            <a:lstStyle/>
            <a:p>
              <a:pPr>
                <a:defRPr sz="800" b="1" i="0" u="none" strike="noStrike" kern="1200" cap="all" baseline="0">
                  <a:solidFill>
                    <a:schemeClr val="lt1">
                      <a:lumMod val="85000"/>
                    </a:schemeClr>
                  </a:solidFill>
                  <a:latin typeface="+mn-lt"/>
                  <a:ea typeface="+mn-ea"/>
                  <a:cs typeface="+mn-cs"/>
                </a:defRPr>
              </a:pPr>
              <a:endParaRPr lang="es-GT"/>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8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crossAx val="94391775"/>
        <c:crosses val="autoZero"/>
        <c:auto val="1"/>
        <c:lblAlgn val="ctr"/>
        <c:lblOffset val="100"/>
        <c:noMultiLvlLbl val="0"/>
      </c:catAx>
      <c:valAx>
        <c:axId val="94391775"/>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800" b="1" i="0" u="none" strike="noStrike" kern="1200" cap="all" baseline="0">
                    <a:solidFill>
                      <a:schemeClr val="lt1">
                        <a:lumMod val="85000"/>
                      </a:schemeClr>
                    </a:solidFill>
                    <a:latin typeface="Times New Roman" panose="02020603050405020304" pitchFamily="18" charset="0"/>
                    <a:ea typeface="+mn-ea"/>
                    <a:cs typeface="Times New Roman" panose="02020603050405020304" pitchFamily="18" charset="0"/>
                  </a:defRPr>
                </a:pPr>
                <a:r>
                  <a:rPr lang="es-GT" sz="800">
                    <a:latin typeface="Times New Roman" panose="02020603050405020304" pitchFamily="18" charset="0"/>
                    <a:cs typeface="Times New Roman" panose="02020603050405020304" pitchFamily="18" charset="0"/>
                  </a:rPr>
                  <a:t>cantidad de personas</a:t>
                </a:r>
              </a:p>
            </c:rich>
          </c:tx>
          <c:layout/>
          <c:overlay val="0"/>
          <c:spPr>
            <a:noFill/>
            <a:ln>
              <a:noFill/>
            </a:ln>
            <a:effectLst/>
          </c:spPr>
          <c:txPr>
            <a:bodyPr rot="-5400000" spcFirstLastPara="1" vertOverflow="ellipsis" vert="horz" wrap="square" anchor="ctr" anchorCtr="1"/>
            <a:lstStyle/>
            <a:p>
              <a:pPr>
                <a:defRPr sz="800" b="1" i="0" u="none" strike="noStrike" kern="1200" cap="all"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crossAx val="94389695"/>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G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endParaRPr lang="es-GT"/>
        </a:p>
      </c:txPr>
    </c:title>
    <c:autoTitleDeleted val="0"/>
    <c:plotArea>
      <c:layout/>
      <c:pieChart>
        <c:varyColors val="1"/>
        <c:ser>
          <c:idx val="0"/>
          <c:order val="0"/>
          <c:tx>
            <c:strRef>
              <c:f>'IF Sens-Taller'!$L$11</c:f>
              <c:strCache>
                <c:ptCount val="1"/>
                <c:pt idx="0">
                  <c:v>Cursos/Talleres para el fortalecimiento del personal</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826A-4892-BC70-27CC5CBFF08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826A-4892-BC70-27CC5CBFF088}"/>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'IF Sens-Taller'!$M$10:$N$10</c:f>
              <c:strCache>
                <c:ptCount val="2"/>
                <c:pt idx="0">
                  <c:v>Hombres</c:v>
                </c:pt>
                <c:pt idx="1">
                  <c:v>Mujeres</c:v>
                </c:pt>
              </c:strCache>
            </c:strRef>
          </c:cat>
          <c:val>
            <c:numRef>
              <c:f>'IF Sens-Taller'!$M$11:$N$11</c:f>
              <c:numCache>
                <c:formatCode>General</c:formatCode>
                <c:ptCount val="2"/>
                <c:pt idx="0">
                  <c:v>1415</c:v>
                </c:pt>
                <c:pt idx="1">
                  <c:v>263</c:v>
                </c:pt>
              </c:numCache>
            </c:numRef>
          </c:val>
          <c:extLst>
            <c:ext xmlns:c16="http://schemas.microsoft.com/office/drawing/2014/chart" uri="{C3380CC4-5D6E-409C-BE32-E72D297353CC}">
              <c16:uniqueId val="{00000004-826A-4892-BC70-27CC5CBFF08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G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endParaRPr lang="es-GT"/>
        </a:p>
      </c:txPr>
    </c:title>
    <c:autoTitleDeleted val="0"/>
    <c:plotArea>
      <c:layout/>
      <c:barChart>
        <c:barDir val="col"/>
        <c:grouping val="clustered"/>
        <c:varyColors val="0"/>
        <c:ser>
          <c:idx val="0"/>
          <c:order val="0"/>
          <c:tx>
            <c:strRef>
              <c:f>'IF Sens-Taller'!$L$11</c:f>
              <c:strCache>
                <c:ptCount val="1"/>
                <c:pt idx="0">
                  <c:v>Cursos/Talleres para el fortalecimiento del personal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1"/>
            <c:invertIfNegative val="0"/>
            <c:bubble3D val="0"/>
            <c:spPr>
              <a:solidFill>
                <a:schemeClr val="accent2">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9093-4FF4-8FE0-7378E0FAC266}"/>
              </c:ext>
            </c:extLst>
          </c:dPt>
          <c:cat>
            <c:strRef>
              <c:f>'IF Sens-Taller'!$M$10:$N$10</c:f>
              <c:strCache>
                <c:ptCount val="2"/>
                <c:pt idx="0">
                  <c:v>Hombres</c:v>
                </c:pt>
                <c:pt idx="1">
                  <c:v>Mujeres</c:v>
                </c:pt>
              </c:strCache>
            </c:strRef>
          </c:cat>
          <c:val>
            <c:numRef>
              <c:f>'IF Sens-Taller'!$M$11:$N$11</c:f>
              <c:numCache>
                <c:formatCode>General</c:formatCode>
                <c:ptCount val="2"/>
                <c:pt idx="0">
                  <c:v>1415</c:v>
                </c:pt>
                <c:pt idx="1">
                  <c:v>263</c:v>
                </c:pt>
              </c:numCache>
            </c:numRef>
          </c:val>
          <c:extLst>
            <c:ext xmlns:c16="http://schemas.microsoft.com/office/drawing/2014/chart" uri="{C3380CC4-5D6E-409C-BE32-E72D297353CC}">
              <c16:uniqueId val="{00000002-9093-4FF4-8FE0-7378E0FAC266}"/>
            </c:ext>
          </c:extLst>
        </c:ser>
        <c:dLbls>
          <c:showLegendKey val="0"/>
          <c:showVal val="0"/>
          <c:showCatName val="0"/>
          <c:showSerName val="0"/>
          <c:showPercent val="0"/>
          <c:showBubbleSize val="0"/>
        </c:dLbls>
        <c:gapWidth val="100"/>
        <c:overlap val="-24"/>
        <c:axId val="1454280591"/>
        <c:axId val="1454277679"/>
      </c:barChart>
      <c:catAx>
        <c:axId val="145428059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8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crossAx val="1454277679"/>
        <c:crosses val="autoZero"/>
        <c:auto val="1"/>
        <c:lblAlgn val="ctr"/>
        <c:lblOffset val="100"/>
        <c:noMultiLvlLbl val="0"/>
      </c:catAx>
      <c:valAx>
        <c:axId val="1454277679"/>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crossAx val="145428059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G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r>
              <a:rPr lang="es-GT"/>
              <a:t>Sensibilización en temas de prevención de Incendios Forestales</a:t>
            </a:r>
          </a:p>
        </c:rich>
      </c:tx>
      <c:layout/>
      <c:overlay val="0"/>
      <c:spPr>
        <a:noFill/>
        <a:ln>
          <a:noFill/>
        </a:ln>
        <a:effectLst/>
      </c:spPr>
      <c:txPr>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endParaRPr lang="es-GT"/>
        </a:p>
      </c:txPr>
    </c:title>
    <c:autoTitleDeleted val="0"/>
    <c:plotArea>
      <c:layout/>
      <c:pieChart>
        <c:varyColors val="1"/>
        <c:ser>
          <c:idx val="0"/>
          <c:order val="0"/>
          <c:tx>
            <c:strRef>
              <c:f>'IF Sens-Taller'!$L$8</c:f>
              <c:strCache>
                <c:ptCount val="1"/>
                <c:pt idx="0">
                  <c:v>Sensibilización en temas de Incendios Forestales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0616-4A1D-923D-615704796AA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0616-4A1D-923D-615704796AA3}"/>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'IF Sens-Taller'!$M$7:$N$7</c:f>
              <c:strCache>
                <c:ptCount val="2"/>
                <c:pt idx="0">
                  <c:v>Hombres</c:v>
                </c:pt>
                <c:pt idx="1">
                  <c:v>Mujeres</c:v>
                </c:pt>
              </c:strCache>
            </c:strRef>
          </c:cat>
          <c:val>
            <c:numRef>
              <c:f>'IF Sens-Taller'!$M$8:$N$8</c:f>
              <c:numCache>
                <c:formatCode>General</c:formatCode>
                <c:ptCount val="2"/>
                <c:pt idx="0">
                  <c:v>1653</c:v>
                </c:pt>
                <c:pt idx="1">
                  <c:v>1255</c:v>
                </c:pt>
              </c:numCache>
            </c:numRef>
          </c:val>
          <c:extLst>
            <c:ext xmlns:c16="http://schemas.microsoft.com/office/drawing/2014/chart" uri="{C3380CC4-5D6E-409C-BE32-E72D297353CC}">
              <c16:uniqueId val="{00000004-0616-4A1D-923D-615704796AA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G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endParaRPr lang="es-GT"/>
        </a:p>
      </c:txPr>
    </c:title>
    <c:autoTitleDeleted val="0"/>
    <c:plotArea>
      <c:layout/>
      <c:barChart>
        <c:barDir val="col"/>
        <c:grouping val="clustered"/>
        <c:varyColors val="0"/>
        <c:ser>
          <c:idx val="0"/>
          <c:order val="0"/>
          <c:tx>
            <c:strRef>
              <c:f>'IF Sens-Taller'!$L$8</c:f>
              <c:strCache>
                <c:ptCount val="1"/>
                <c:pt idx="0">
                  <c:v>Sensibilización en temas de Incendios Forestales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1"/>
            <c:invertIfNegative val="0"/>
            <c:bubble3D val="0"/>
            <c:spPr>
              <a:solidFill>
                <a:schemeClr val="accent2">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0551-45CC-92E2-F8AFAA251C75}"/>
              </c:ext>
            </c:extLst>
          </c:dPt>
          <c:cat>
            <c:strRef>
              <c:f>'IF Sens-Taller'!$M$7:$N$7</c:f>
              <c:strCache>
                <c:ptCount val="2"/>
                <c:pt idx="0">
                  <c:v>Hombres</c:v>
                </c:pt>
                <c:pt idx="1">
                  <c:v>Mujeres</c:v>
                </c:pt>
              </c:strCache>
            </c:strRef>
          </c:cat>
          <c:val>
            <c:numRef>
              <c:f>'IF Sens-Taller'!$M$8:$N$8</c:f>
              <c:numCache>
                <c:formatCode>General</c:formatCode>
                <c:ptCount val="2"/>
                <c:pt idx="0">
                  <c:v>1692</c:v>
                </c:pt>
                <c:pt idx="1">
                  <c:v>1284</c:v>
                </c:pt>
              </c:numCache>
            </c:numRef>
          </c:val>
          <c:extLst>
            <c:ext xmlns:c16="http://schemas.microsoft.com/office/drawing/2014/chart" uri="{C3380CC4-5D6E-409C-BE32-E72D297353CC}">
              <c16:uniqueId val="{00000002-0551-45CC-92E2-F8AFAA251C75}"/>
            </c:ext>
          </c:extLst>
        </c:ser>
        <c:dLbls>
          <c:showLegendKey val="0"/>
          <c:showVal val="0"/>
          <c:showCatName val="0"/>
          <c:showSerName val="0"/>
          <c:showPercent val="0"/>
          <c:showBubbleSize val="0"/>
        </c:dLbls>
        <c:gapWidth val="100"/>
        <c:overlap val="-24"/>
        <c:axId val="1454268111"/>
        <c:axId val="1454275183"/>
      </c:barChart>
      <c:catAx>
        <c:axId val="145426811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crossAx val="1454275183"/>
        <c:crosses val="autoZero"/>
        <c:auto val="1"/>
        <c:lblAlgn val="ctr"/>
        <c:lblOffset val="100"/>
        <c:noMultiLvlLbl val="0"/>
      </c:catAx>
      <c:valAx>
        <c:axId val="1454275183"/>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crossAx val="1454268111"/>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G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r>
              <a:rPr lang="en-US" sz="1000">
                <a:latin typeface="Times New Roman" panose="02020603050405020304" pitchFamily="18" charset="0"/>
                <a:cs typeface="Times New Roman" panose="02020603050405020304" pitchFamily="18" charset="0"/>
              </a:rPr>
              <a:t>Exportación de flora no maderable</a:t>
            </a:r>
          </a:p>
        </c:rich>
      </c:tx>
      <c:layout/>
      <c:overlay val="0"/>
      <c:spPr>
        <a:noFill/>
        <a:ln>
          <a:noFill/>
        </a:ln>
        <a:effectLst/>
      </c:spPr>
      <c:txPr>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endParaRPr lang="es-GT"/>
        </a:p>
      </c:txPr>
    </c:title>
    <c:autoTitleDeleted val="0"/>
    <c:plotArea>
      <c:layout>
        <c:manualLayout>
          <c:layoutTarget val="inner"/>
          <c:xMode val="edge"/>
          <c:yMode val="edge"/>
          <c:x val="0.22876272923147078"/>
          <c:y val="0.15113444152814232"/>
          <c:w val="0.73867534496320297"/>
          <c:h val="0.46109689413823274"/>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89C4-4402-B6F3-9AE8F6ADB143}"/>
              </c:ext>
            </c:extLst>
          </c:dPt>
          <c:dPt>
            <c:idx val="1"/>
            <c:invertIfNegative val="0"/>
            <c:bubble3D val="0"/>
            <c:spPr>
              <a:solidFill>
                <a:schemeClr val="accent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89C4-4402-B6F3-9AE8F6ADB143}"/>
              </c:ext>
            </c:extLst>
          </c:dPt>
          <c:dPt>
            <c:idx val="2"/>
            <c:invertIfNegative val="0"/>
            <c:bubble3D val="0"/>
            <c:spPr>
              <a:solidFill>
                <a:srgbClr val="FF0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89C4-4402-B6F3-9AE8F6ADB143}"/>
              </c:ext>
            </c:extLst>
          </c:dPt>
          <c:dPt>
            <c:idx val="3"/>
            <c:invertIfNegative val="0"/>
            <c:bubble3D val="0"/>
            <c:spPr>
              <a:solidFill>
                <a:schemeClr val="accent2">
                  <a:lumMod val="5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89C4-4402-B6F3-9AE8F6ADB143}"/>
              </c:ext>
            </c:extLst>
          </c:dPt>
          <c:dPt>
            <c:idx val="5"/>
            <c:invertIfNegative val="0"/>
            <c:bubble3D val="0"/>
            <c:spPr>
              <a:solidFill>
                <a:srgbClr val="92D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89C4-4402-B6F3-9AE8F6ADB143}"/>
              </c:ext>
            </c:extLst>
          </c:dPt>
          <c:dPt>
            <c:idx val="6"/>
            <c:invertIfNegative val="0"/>
            <c:bubble3D val="0"/>
            <c:spPr>
              <a:solidFill>
                <a:schemeClr val="accent4">
                  <a:lumMod val="60000"/>
                  <a:lumOff val="4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89C4-4402-B6F3-9AE8F6ADB143}"/>
              </c:ext>
            </c:extLst>
          </c:dPt>
          <c:dPt>
            <c:idx val="7"/>
            <c:invertIfNegative val="0"/>
            <c:bubble3D val="0"/>
            <c:spPr>
              <a:solidFill>
                <a:srgbClr val="251BA5"/>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89C4-4402-B6F3-9AE8F6ADB143}"/>
              </c:ext>
            </c:extLst>
          </c:dPt>
          <c:dPt>
            <c:idx val="8"/>
            <c:invertIfNegative val="0"/>
            <c:bubble3D val="0"/>
            <c:spPr>
              <a:solidFill>
                <a:srgbClr val="00B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89C4-4402-B6F3-9AE8F6ADB143}"/>
              </c:ext>
            </c:extLst>
          </c:dPt>
          <c:cat>
            <c:strRef>
              <c:f>'DVS&amp;MF'!$J$5:$J$13</c:f>
              <c:strCache>
                <c:ptCount val="9"/>
                <c:pt idx="0">
                  <c:v>Tillandsias spp.</c:v>
                </c:pt>
                <c:pt idx="1">
                  <c:v>Tillandsia xerographica</c:v>
                </c:pt>
                <c:pt idx="2">
                  <c:v>Tillandsia harrisii</c:v>
                </c:pt>
                <c:pt idx="3">
                  <c:v>Chamaedorea spp.</c:v>
                </c:pt>
                <c:pt idx="4">
                  <c:v>Yucca guatemalensis</c:v>
                </c:pt>
                <c:pt idx="5">
                  <c:v>Pimenta dioica</c:v>
                </c:pt>
                <c:pt idx="6">
                  <c:v>Aloe spp.</c:v>
                </c:pt>
                <c:pt idx="7">
                  <c:v>Cactaceas spp.</c:v>
                </c:pt>
                <c:pt idx="8">
                  <c:v>Beaucarnea guatemalensis</c:v>
                </c:pt>
              </c:strCache>
            </c:strRef>
          </c:cat>
          <c:val>
            <c:numRef>
              <c:f>'DVS&amp;MF'!$K$5:$K$13</c:f>
              <c:numCache>
                <c:formatCode>_("Q"* #,##0.00_);_("Q"* \(#,##0.00\);_("Q"* "-"??_);_(@_)</c:formatCode>
                <c:ptCount val="9"/>
                <c:pt idx="0">
                  <c:v>86834280.600000009</c:v>
                </c:pt>
                <c:pt idx="1">
                  <c:v>50342058</c:v>
                </c:pt>
                <c:pt idx="2">
                  <c:v>12361248.9</c:v>
                </c:pt>
                <c:pt idx="3">
                  <c:v>6627254.8499999996</c:v>
                </c:pt>
                <c:pt idx="4">
                  <c:v>66643582.5</c:v>
                </c:pt>
                <c:pt idx="5">
                  <c:v>1231587900</c:v>
                </c:pt>
                <c:pt idx="6">
                  <c:v>7321338.75</c:v>
                </c:pt>
                <c:pt idx="7">
                  <c:v>21101045.280000001</c:v>
                </c:pt>
                <c:pt idx="8">
                  <c:v>153087066</c:v>
                </c:pt>
              </c:numCache>
            </c:numRef>
          </c:val>
          <c:extLst>
            <c:ext xmlns:c16="http://schemas.microsoft.com/office/drawing/2014/chart" uri="{C3380CC4-5D6E-409C-BE32-E72D297353CC}">
              <c16:uniqueId val="{00000010-89C4-4402-B6F3-9AE8F6ADB143}"/>
            </c:ext>
          </c:extLst>
        </c:ser>
        <c:dLbls>
          <c:showLegendKey val="0"/>
          <c:showVal val="0"/>
          <c:showCatName val="0"/>
          <c:showSerName val="0"/>
          <c:showPercent val="0"/>
          <c:showBubbleSize val="0"/>
        </c:dLbls>
        <c:gapWidth val="100"/>
        <c:overlap val="-24"/>
        <c:axId val="2090576079"/>
        <c:axId val="2090575247"/>
      </c:barChart>
      <c:catAx>
        <c:axId val="2090576079"/>
        <c:scaling>
          <c:orientation val="minMax"/>
        </c:scaling>
        <c:delete val="0"/>
        <c:axPos val="b"/>
        <c:title>
          <c:tx>
            <c:rich>
              <a:bodyPr rot="0" spcFirstLastPara="1" vertOverflow="ellipsis" vert="horz" wrap="square" anchor="ctr" anchorCtr="1"/>
              <a:lstStyle/>
              <a:p>
                <a:pPr>
                  <a:defRPr sz="800" b="1" i="0" u="none" strike="noStrike" kern="1200" cap="all" baseline="0">
                    <a:solidFill>
                      <a:schemeClr val="lt1">
                        <a:lumMod val="85000"/>
                      </a:schemeClr>
                    </a:solidFill>
                    <a:latin typeface="Times New Roman" panose="02020603050405020304" pitchFamily="18" charset="0"/>
                    <a:ea typeface="+mn-ea"/>
                    <a:cs typeface="Times New Roman" panose="02020603050405020304" pitchFamily="18" charset="0"/>
                  </a:defRPr>
                </a:pPr>
                <a:r>
                  <a:rPr lang="es-GT" sz="800">
                    <a:latin typeface="Times New Roman" panose="02020603050405020304" pitchFamily="18" charset="0"/>
                    <a:cs typeface="Times New Roman" panose="02020603050405020304" pitchFamily="18" charset="0"/>
                  </a:rPr>
                  <a:t>Especies</a:t>
                </a:r>
              </a:p>
            </c:rich>
          </c:tx>
          <c:layout>
            <c:manualLayout>
              <c:xMode val="edge"/>
              <c:yMode val="edge"/>
              <c:x val="0.52845276826732279"/>
              <c:y val="0.89460629921259838"/>
            </c:manualLayout>
          </c:layout>
          <c:overlay val="0"/>
          <c:spPr>
            <a:noFill/>
            <a:ln>
              <a:noFill/>
            </a:ln>
            <a:effectLst/>
          </c:spPr>
          <c:txPr>
            <a:bodyPr rot="0" spcFirstLastPara="1" vertOverflow="ellipsis" vert="horz" wrap="square" anchor="ctr" anchorCtr="1"/>
            <a:lstStyle/>
            <a:p>
              <a:pPr>
                <a:defRPr sz="800" b="1" i="0" u="none" strike="noStrike" kern="1200" cap="all"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8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crossAx val="2090575247"/>
        <c:crosses val="autoZero"/>
        <c:auto val="1"/>
        <c:lblAlgn val="ctr"/>
        <c:lblOffset val="100"/>
        <c:noMultiLvlLbl val="0"/>
      </c:catAx>
      <c:valAx>
        <c:axId val="2090575247"/>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800" b="1" i="0" u="none" strike="noStrike" kern="1200" cap="all" baseline="0">
                    <a:solidFill>
                      <a:schemeClr val="lt1">
                        <a:lumMod val="85000"/>
                      </a:schemeClr>
                    </a:solidFill>
                    <a:latin typeface="Times New Roman" panose="02020603050405020304" pitchFamily="18" charset="0"/>
                    <a:ea typeface="+mn-ea"/>
                    <a:cs typeface="Times New Roman" panose="02020603050405020304" pitchFamily="18" charset="0"/>
                  </a:defRPr>
                </a:pPr>
                <a:r>
                  <a:rPr lang="es-GT" sz="800">
                    <a:latin typeface="Times New Roman" panose="02020603050405020304" pitchFamily="18" charset="0"/>
                    <a:cs typeface="Times New Roman" panose="02020603050405020304" pitchFamily="18" charset="0"/>
                  </a:rPr>
                  <a:t>Monto en Quetzales</a:t>
                </a:r>
              </a:p>
            </c:rich>
          </c:tx>
          <c:layout/>
          <c:overlay val="0"/>
          <c:spPr>
            <a:noFill/>
            <a:ln>
              <a:noFill/>
            </a:ln>
            <a:effectLst/>
          </c:spPr>
          <c:txPr>
            <a:bodyPr rot="-5400000" spcFirstLastPara="1" vertOverflow="ellipsis" vert="horz" wrap="square" anchor="ctr" anchorCtr="1"/>
            <a:lstStyle/>
            <a:p>
              <a:pPr>
                <a:defRPr sz="800" b="1" i="0" u="none" strike="noStrike" kern="1200" cap="all"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title>
        <c:numFmt formatCode="_(&quot;Q&quot;* #,##0.00_);_(&quot;Q&quot;* \(#,##0.00\);_(&quot;Q&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crossAx val="2090576079"/>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GT"/>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r>
              <a:rPr lang="es-GT" sz="1200">
                <a:latin typeface="Times New Roman" panose="02020603050405020304" pitchFamily="18" charset="0"/>
                <a:cs typeface="Times New Roman" panose="02020603050405020304" pitchFamily="18" charset="0"/>
              </a:rPr>
              <a:t>Exportación de flora maderable</a:t>
            </a:r>
          </a:p>
        </c:rich>
      </c:tx>
      <c:layout/>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endParaRPr lang="es-GT"/>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1"/>
            <c:invertIfNegative val="0"/>
            <c:bubble3D val="0"/>
            <c:spPr>
              <a:solidFill>
                <a:schemeClr val="accent2">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B4CB-4561-9BE6-063D68F4222E}"/>
              </c:ext>
            </c:extLst>
          </c:dPt>
          <c:dPt>
            <c:idx val="2"/>
            <c:invertIfNegative val="0"/>
            <c:bubble3D val="0"/>
            <c:spPr>
              <a:solidFill>
                <a:srgbClr val="92D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B4CB-4561-9BE6-063D68F4222E}"/>
              </c:ext>
            </c:extLst>
          </c:dPt>
          <c:dPt>
            <c:idx val="3"/>
            <c:invertIfNegative val="0"/>
            <c:bubble3D val="0"/>
            <c:spPr>
              <a:solidFill>
                <a:srgbClr val="FF0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B4CB-4561-9BE6-063D68F4222E}"/>
              </c:ext>
            </c:extLst>
          </c:dPt>
          <c:dPt>
            <c:idx val="4"/>
            <c:invertIfNegative val="0"/>
            <c:bubble3D val="0"/>
            <c:spPr>
              <a:solidFill>
                <a:srgbClr val="FFFF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B4CB-4561-9BE6-063D68F4222E}"/>
              </c:ext>
            </c:extLst>
          </c:dPt>
          <c:cat>
            <c:strRef>
              <c:f>'DVS&amp;MF'!$M$39:$M$43</c:f>
              <c:strCache>
                <c:ptCount val="5"/>
                <c:pt idx="0">
                  <c:v>Caoba (Swietenia macrophylla)</c:v>
                </c:pt>
                <c:pt idx="1">
                  <c:v>Rosul (Dalbergia  stevensonii Standl.)</c:v>
                </c:pt>
                <c:pt idx="2">
                  <c:v>Cedro (Cedrela odorata)</c:v>
                </c:pt>
                <c:pt idx="3">
                  <c:v>Rosul (Dalbergia retusa Hemsl.)</c:v>
                </c:pt>
                <c:pt idx="4">
                  <c:v>Caoba (Swietenia humilis Zucc.)</c:v>
                </c:pt>
              </c:strCache>
            </c:strRef>
          </c:cat>
          <c:val>
            <c:numRef>
              <c:f>'DVS&amp;MF'!$N$39:$N$43</c:f>
              <c:numCache>
                <c:formatCode>_("Q"* #,##0.00_);_("Q"* \(#,##0.00\);_("Q"* "-"??_);_(@_)</c:formatCode>
                <c:ptCount val="5"/>
                <c:pt idx="0">
                  <c:v>38126403.728</c:v>
                </c:pt>
                <c:pt idx="1">
                  <c:v>5373046.392</c:v>
                </c:pt>
                <c:pt idx="2">
                  <c:v>2897612.1776000001</c:v>
                </c:pt>
                <c:pt idx="3">
                  <c:v>445304.16</c:v>
                </c:pt>
                <c:pt idx="4">
                  <c:v>245862.592</c:v>
                </c:pt>
              </c:numCache>
            </c:numRef>
          </c:val>
          <c:extLst>
            <c:ext xmlns:c16="http://schemas.microsoft.com/office/drawing/2014/chart" uri="{C3380CC4-5D6E-409C-BE32-E72D297353CC}">
              <c16:uniqueId val="{00000008-B4CB-4561-9BE6-063D68F4222E}"/>
            </c:ext>
          </c:extLst>
        </c:ser>
        <c:dLbls>
          <c:showLegendKey val="0"/>
          <c:showVal val="0"/>
          <c:showCatName val="0"/>
          <c:showSerName val="0"/>
          <c:showPercent val="0"/>
          <c:showBubbleSize val="0"/>
        </c:dLbls>
        <c:gapWidth val="100"/>
        <c:overlap val="-24"/>
        <c:axId val="79101327"/>
        <c:axId val="79103407"/>
      </c:barChart>
      <c:catAx>
        <c:axId val="79101327"/>
        <c:scaling>
          <c:orientation val="minMax"/>
        </c:scaling>
        <c:delete val="0"/>
        <c:axPos val="b"/>
        <c:title>
          <c:tx>
            <c:rich>
              <a:bodyPr rot="0" spcFirstLastPara="1" vertOverflow="ellipsis" vert="horz" wrap="square" anchor="ctr" anchorCtr="1"/>
              <a:lstStyle/>
              <a:p>
                <a:pPr>
                  <a:defRPr sz="800" b="1" i="0" u="none" strike="noStrike" kern="1200" cap="all" baseline="0">
                    <a:solidFill>
                      <a:schemeClr val="lt1">
                        <a:lumMod val="85000"/>
                      </a:schemeClr>
                    </a:solidFill>
                    <a:latin typeface="+mn-lt"/>
                    <a:ea typeface="+mn-ea"/>
                    <a:cs typeface="+mn-cs"/>
                  </a:defRPr>
                </a:pPr>
                <a:r>
                  <a:rPr lang="es-GT" sz="800"/>
                  <a:t>Especies</a:t>
                </a:r>
              </a:p>
            </c:rich>
          </c:tx>
          <c:layout/>
          <c:overlay val="0"/>
          <c:spPr>
            <a:noFill/>
            <a:ln>
              <a:noFill/>
            </a:ln>
            <a:effectLst/>
          </c:spPr>
          <c:txPr>
            <a:bodyPr rot="0" spcFirstLastPara="1" vertOverflow="ellipsis" vert="horz" wrap="square" anchor="ctr" anchorCtr="1"/>
            <a:lstStyle/>
            <a:p>
              <a:pPr>
                <a:defRPr sz="800" b="1" i="0" u="none" strike="noStrike" kern="1200" cap="all" baseline="0">
                  <a:solidFill>
                    <a:schemeClr val="lt1">
                      <a:lumMod val="85000"/>
                    </a:schemeClr>
                  </a:solidFill>
                  <a:latin typeface="+mn-lt"/>
                  <a:ea typeface="+mn-ea"/>
                  <a:cs typeface="+mn-cs"/>
                </a:defRPr>
              </a:pPr>
              <a:endParaRPr lang="es-GT"/>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8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crossAx val="79103407"/>
        <c:crosses val="autoZero"/>
        <c:auto val="1"/>
        <c:lblAlgn val="ctr"/>
        <c:lblOffset val="100"/>
        <c:noMultiLvlLbl val="0"/>
      </c:catAx>
      <c:valAx>
        <c:axId val="79103407"/>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800" b="1" i="0" u="none" strike="noStrike" kern="1200" cap="all" baseline="0">
                    <a:solidFill>
                      <a:schemeClr val="lt1">
                        <a:lumMod val="85000"/>
                      </a:schemeClr>
                    </a:solidFill>
                    <a:latin typeface="Times New Roman" panose="02020603050405020304" pitchFamily="18" charset="0"/>
                    <a:ea typeface="+mn-ea"/>
                    <a:cs typeface="Times New Roman" panose="02020603050405020304" pitchFamily="18" charset="0"/>
                  </a:defRPr>
                </a:pPr>
                <a:r>
                  <a:rPr lang="es-GT" sz="800">
                    <a:latin typeface="Times New Roman" panose="02020603050405020304" pitchFamily="18" charset="0"/>
                    <a:cs typeface="Times New Roman" panose="02020603050405020304" pitchFamily="18" charset="0"/>
                  </a:rPr>
                  <a:t>Monto en quetzales</a:t>
                </a:r>
              </a:p>
            </c:rich>
          </c:tx>
          <c:layout/>
          <c:overlay val="0"/>
          <c:spPr>
            <a:noFill/>
            <a:ln>
              <a:noFill/>
            </a:ln>
            <a:effectLst/>
          </c:spPr>
          <c:txPr>
            <a:bodyPr rot="-5400000" spcFirstLastPara="1" vertOverflow="ellipsis" vert="horz" wrap="square" anchor="ctr" anchorCtr="1"/>
            <a:lstStyle/>
            <a:p>
              <a:pPr>
                <a:defRPr sz="800" b="1" i="0" u="none" strike="noStrike" kern="1200" cap="all"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title>
        <c:numFmt formatCode="_(&quot;Q&quot;* #,##0.00_);_(&quot;Q&quot;* \(#,##0.00\);_(&quot;Q&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crossAx val="79101327"/>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GT"/>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r>
              <a:rPr lang="en-US" sz="1000">
                <a:latin typeface="Times New Roman" panose="02020603050405020304" pitchFamily="18" charset="0"/>
                <a:cs typeface="Times New Roman" panose="02020603050405020304" pitchFamily="18" charset="0"/>
              </a:rPr>
              <a:t>Porcentaje de Operativos y patrullaes de control y vigilancia</a:t>
            </a:r>
          </a:p>
        </c:rich>
      </c:tx>
      <c:layout/>
      <c:overlay val="0"/>
      <c:spPr>
        <a:noFill/>
        <a:ln>
          <a:noFill/>
        </a:ln>
        <a:effectLst/>
      </c:spPr>
      <c:txPr>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endParaRPr lang="es-GT"/>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726A-47CE-9B13-C687B674E6E1}"/>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726A-47CE-9B13-C687B674E6E1}"/>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Hoja1!$B$43:$B$44</c:f>
              <c:strCache>
                <c:ptCount val="2"/>
                <c:pt idx="0">
                  <c:v>Operativos de control y vigilancia.</c:v>
                </c:pt>
                <c:pt idx="1">
                  <c:v>Patrullajes de control y vigilancia.</c:v>
                </c:pt>
              </c:strCache>
            </c:strRef>
          </c:cat>
          <c:val>
            <c:numRef>
              <c:f>Hoja1!$C$43:$C$44</c:f>
              <c:numCache>
                <c:formatCode>General</c:formatCode>
                <c:ptCount val="2"/>
                <c:pt idx="0">
                  <c:v>1216</c:v>
                </c:pt>
                <c:pt idx="1">
                  <c:v>11419</c:v>
                </c:pt>
              </c:numCache>
            </c:numRef>
          </c:val>
          <c:extLst>
            <c:ext xmlns:c16="http://schemas.microsoft.com/office/drawing/2014/chart" uri="{C3380CC4-5D6E-409C-BE32-E72D297353CC}">
              <c16:uniqueId val="{00000004-726A-47CE-9B13-C687B674E6E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GT"/>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r>
              <a:rPr lang="en-US" sz="1000">
                <a:latin typeface="Times New Roman" panose="02020603050405020304" pitchFamily="18" charset="0"/>
                <a:cs typeface="Times New Roman" panose="02020603050405020304" pitchFamily="18" charset="0"/>
              </a:rPr>
              <a:t>Liberación de Neonatos de Tortugas marinas</a:t>
            </a:r>
          </a:p>
        </c:rich>
      </c:tx>
      <c:layout/>
      <c:overlay val="0"/>
      <c:spPr>
        <a:noFill/>
        <a:ln>
          <a:noFill/>
        </a:ln>
        <a:effectLst/>
      </c:spPr>
      <c:txPr>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imes New Roman" panose="02020603050405020304" pitchFamily="18" charset="0"/>
              <a:ea typeface="+mn-ea"/>
              <a:cs typeface="Times New Roman" panose="02020603050405020304" pitchFamily="18" charset="0"/>
            </a:defRPr>
          </a:pPr>
          <a:endParaRPr lang="es-GT"/>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'Liberacion de tortugas'!$H$8:$R$8</c:f>
              <c:strCache>
                <c:ptCount val="11"/>
                <c:pt idx="0">
                  <c:v>Enero</c:v>
                </c:pt>
                <c:pt idx="1">
                  <c:v>Febrero </c:v>
                </c:pt>
                <c:pt idx="2">
                  <c:v>Marzo</c:v>
                </c:pt>
                <c:pt idx="3">
                  <c:v>Abril</c:v>
                </c:pt>
                <c:pt idx="4">
                  <c:v>Mayo</c:v>
                </c:pt>
                <c:pt idx="5">
                  <c:v>Junio</c:v>
                </c:pt>
                <c:pt idx="6">
                  <c:v>Julio</c:v>
                </c:pt>
                <c:pt idx="7">
                  <c:v>Agosto</c:v>
                </c:pt>
                <c:pt idx="8">
                  <c:v>Septiembre</c:v>
                </c:pt>
                <c:pt idx="9">
                  <c:v>Octubre</c:v>
                </c:pt>
                <c:pt idx="10">
                  <c:v>Noviembre</c:v>
                </c:pt>
              </c:strCache>
            </c:strRef>
          </c:cat>
          <c:val>
            <c:numRef>
              <c:f>'Liberacion de tortugas'!$H$9:$R$9</c:f>
              <c:numCache>
                <c:formatCode>General</c:formatCode>
                <c:ptCount val="11"/>
                <c:pt idx="0">
                  <c:v>145135</c:v>
                </c:pt>
                <c:pt idx="1">
                  <c:v>43853</c:v>
                </c:pt>
                <c:pt idx="2">
                  <c:v>39931</c:v>
                </c:pt>
                <c:pt idx="3">
                  <c:v>5430</c:v>
                </c:pt>
                <c:pt idx="4">
                  <c:v>2941</c:v>
                </c:pt>
                <c:pt idx="5">
                  <c:v>1387</c:v>
                </c:pt>
                <c:pt idx="6">
                  <c:v>685</c:v>
                </c:pt>
                <c:pt idx="7">
                  <c:v>5209</c:v>
                </c:pt>
                <c:pt idx="8">
                  <c:v>19083</c:v>
                </c:pt>
                <c:pt idx="9">
                  <c:v>53929</c:v>
                </c:pt>
                <c:pt idx="10">
                  <c:v>122220</c:v>
                </c:pt>
              </c:numCache>
            </c:numRef>
          </c:val>
          <c:extLst>
            <c:ext xmlns:c16="http://schemas.microsoft.com/office/drawing/2014/chart" uri="{C3380CC4-5D6E-409C-BE32-E72D297353CC}">
              <c16:uniqueId val="{00000000-4A6A-4425-96D8-38386853C934}"/>
            </c:ext>
          </c:extLst>
        </c:ser>
        <c:dLbls>
          <c:showLegendKey val="0"/>
          <c:showVal val="0"/>
          <c:showCatName val="0"/>
          <c:showSerName val="0"/>
          <c:showPercent val="0"/>
          <c:showBubbleSize val="0"/>
        </c:dLbls>
        <c:gapWidth val="100"/>
        <c:overlap val="-24"/>
        <c:axId val="727602336"/>
        <c:axId val="727604416"/>
      </c:barChart>
      <c:catAx>
        <c:axId val="72760233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8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crossAx val="727604416"/>
        <c:crosses val="autoZero"/>
        <c:auto val="1"/>
        <c:lblAlgn val="ctr"/>
        <c:lblOffset val="100"/>
        <c:noMultiLvlLbl val="0"/>
      </c:catAx>
      <c:valAx>
        <c:axId val="72760441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lt1">
                    <a:lumMod val="85000"/>
                  </a:schemeClr>
                </a:solidFill>
                <a:latin typeface="Times New Roman" panose="02020603050405020304" pitchFamily="18" charset="0"/>
                <a:ea typeface="+mn-ea"/>
                <a:cs typeface="Times New Roman" panose="02020603050405020304" pitchFamily="18" charset="0"/>
              </a:defRPr>
            </a:pPr>
            <a:endParaRPr lang="es-GT"/>
          </a:p>
        </c:txPr>
        <c:crossAx val="72760233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GT"/>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1FF7BE-4E72-154B-BC0E-7FFAE524BB6B}" type="datetimeFigureOut">
              <a:rPr lang="es-GT" smtClean="0"/>
              <a:t>30/12/2022</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FACF3-879F-7843-929C-9206A0D7ACC7}" type="slidenum">
              <a:rPr lang="es-GT" smtClean="0"/>
              <a:t>‹Nº›</a:t>
            </a:fld>
            <a:endParaRPr lang="es-GT"/>
          </a:p>
        </p:txBody>
      </p:sp>
    </p:spTree>
    <p:extLst>
      <p:ext uri="{BB962C8B-B14F-4D97-AF65-F5344CB8AC3E}">
        <p14:creationId xmlns:p14="http://schemas.microsoft.com/office/powerpoint/2010/main" val="29373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1307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706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04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376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476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15</a:t>
            </a:fld>
            <a:endParaRPr lang="es-GT"/>
          </a:p>
        </p:txBody>
      </p:sp>
    </p:spTree>
    <p:extLst>
      <p:ext uri="{BB962C8B-B14F-4D97-AF65-F5344CB8AC3E}">
        <p14:creationId xmlns:p14="http://schemas.microsoft.com/office/powerpoint/2010/main" val="795704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16</a:t>
            </a:fld>
            <a:endParaRPr lang="es-GT"/>
          </a:p>
        </p:txBody>
      </p:sp>
    </p:spTree>
    <p:extLst>
      <p:ext uri="{BB962C8B-B14F-4D97-AF65-F5344CB8AC3E}">
        <p14:creationId xmlns:p14="http://schemas.microsoft.com/office/powerpoint/2010/main" val="3857659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700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580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421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63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397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339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855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35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692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415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295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301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486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80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860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4</a:t>
            </a:fld>
            <a:endParaRPr lang="es-GT"/>
          </a:p>
        </p:txBody>
      </p:sp>
    </p:spTree>
    <p:extLst>
      <p:ext uri="{BB962C8B-B14F-4D97-AF65-F5344CB8AC3E}">
        <p14:creationId xmlns:p14="http://schemas.microsoft.com/office/powerpoint/2010/main" val="259740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673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831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3082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102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33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362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158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423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76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67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A0B55-AEC0-9BE2-4B0A-8CD14847179D}"/>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a16="http://schemas.microsoft.com/office/drawing/2014/main" id="{CD3C4C87-882E-F7C1-77BC-E174C7D8B9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
        <p:nvSpPr>
          <p:cNvPr id="4" name="Marcador de fecha 3">
            <a:extLst>
              <a:ext uri="{FF2B5EF4-FFF2-40B4-BE49-F238E27FC236}">
                <a16:creationId xmlns:a16="http://schemas.microsoft.com/office/drawing/2014/main" id="{AF3BED06-66DC-1C97-22D5-9C44B8FCF910}"/>
              </a:ext>
            </a:extLst>
          </p:cNvPr>
          <p:cNvSpPr>
            <a:spLocks noGrp="1"/>
          </p:cNvSpPr>
          <p:nvPr>
            <p:ph type="dt" sz="half" idx="10"/>
          </p:nvPr>
        </p:nvSpPr>
        <p:spPr/>
        <p:txBody>
          <a:bodyPr/>
          <a:lstStyle/>
          <a:p>
            <a:fld id="{10B08C3D-020A-7F47-81CB-131F2992A84C}" type="datetimeFigureOut">
              <a:rPr lang="es-GT" smtClean="0"/>
              <a:t>30/12/2022</a:t>
            </a:fld>
            <a:endParaRPr lang="es-GT"/>
          </a:p>
        </p:txBody>
      </p:sp>
      <p:sp>
        <p:nvSpPr>
          <p:cNvPr id="5" name="Marcador de pie de página 4">
            <a:extLst>
              <a:ext uri="{FF2B5EF4-FFF2-40B4-BE49-F238E27FC236}">
                <a16:creationId xmlns:a16="http://schemas.microsoft.com/office/drawing/2014/main" id="{BF1485CE-C39C-9AEA-8672-D2A73FE5F5C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7378D45-2C0B-782E-C9F9-F2C9F9E61A60}"/>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362743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02DC9-333D-709D-344D-1876CBBB910A}"/>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B6567B98-2389-FD95-51B5-24D84DA54EF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15B62571-D4CB-AA8A-FA6A-E121C04BB557}"/>
              </a:ext>
            </a:extLst>
          </p:cNvPr>
          <p:cNvSpPr>
            <a:spLocks noGrp="1"/>
          </p:cNvSpPr>
          <p:nvPr>
            <p:ph type="dt" sz="half" idx="10"/>
          </p:nvPr>
        </p:nvSpPr>
        <p:spPr/>
        <p:txBody>
          <a:bodyPr/>
          <a:lstStyle/>
          <a:p>
            <a:fld id="{10B08C3D-020A-7F47-81CB-131F2992A84C}" type="datetimeFigureOut">
              <a:rPr lang="es-GT" smtClean="0"/>
              <a:t>30/12/2022</a:t>
            </a:fld>
            <a:endParaRPr lang="es-GT"/>
          </a:p>
        </p:txBody>
      </p:sp>
      <p:sp>
        <p:nvSpPr>
          <p:cNvPr id="5" name="Marcador de pie de página 4">
            <a:extLst>
              <a:ext uri="{FF2B5EF4-FFF2-40B4-BE49-F238E27FC236}">
                <a16:creationId xmlns:a16="http://schemas.microsoft.com/office/drawing/2014/main" id="{57E8E875-C7C1-EB23-4408-85932299FEB6}"/>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3C3AFF6-3FFD-FD97-1382-661463935B6E}"/>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80268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13C118F-5865-F9C1-8088-458447B8DCAF}"/>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419AFB02-EF9F-29EA-2103-2A41002D4B06}"/>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517453AD-B43C-EF3C-7BF7-08AA36E23941}"/>
              </a:ext>
            </a:extLst>
          </p:cNvPr>
          <p:cNvSpPr>
            <a:spLocks noGrp="1"/>
          </p:cNvSpPr>
          <p:nvPr>
            <p:ph type="dt" sz="half" idx="10"/>
          </p:nvPr>
        </p:nvSpPr>
        <p:spPr/>
        <p:txBody>
          <a:bodyPr/>
          <a:lstStyle/>
          <a:p>
            <a:fld id="{10B08C3D-020A-7F47-81CB-131F2992A84C}" type="datetimeFigureOut">
              <a:rPr lang="es-GT" smtClean="0"/>
              <a:t>30/12/2022</a:t>
            </a:fld>
            <a:endParaRPr lang="es-GT"/>
          </a:p>
        </p:txBody>
      </p:sp>
      <p:sp>
        <p:nvSpPr>
          <p:cNvPr id="5" name="Marcador de pie de página 4">
            <a:extLst>
              <a:ext uri="{FF2B5EF4-FFF2-40B4-BE49-F238E27FC236}">
                <a16:creationId xmlns:a16="http://schemas.microsoft.com/office/drawing/2014/main" id="{01519F61-2DD2-C988-551C-E6538615CBB0}"/>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CB9109F8-23CD-5F96-383E-686A071E7CF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3551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5B887-7A07-1D14-9A1D-FF171C4112A5}"/>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D77F09F1-D789-368B-B69D-B5172743B00D}"/>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6119DD49-DF70-8D7F-6CB4-33620CA122CB}"/>
              </a:ext>
            </a:extLst>
          </p:cNvPr>
          <p:cNvSpPr>
            <a:spLocks noGrp="1"/>
          </p:cNvSpPr>
          <p:nvPr>
            <p:ph type="dt" sz="half" idx="10"/>
          </p:nvPr>
        </p:nvSpPr>
        <p:spPr/>
        <p:txBody>
          <a:bodyPr/>
          <a:lstStyle/>
          <a:p>
            <a:fld id="{10B08C3D-020A-7F47-81CB-131F2992A84C}" type="datetimeFigureOut">
              <a:rPr lang="es-GT" smtClean="0"/>
              <a:t>30/12/2022</a:t>
            </a:fld>
            <a:endParaRPr lang="es-GT"/>
          </a:p>
        </p:txBody>
      </p:sp>
      <p:sp>
        <p:nvSpPr>
          <p:cNvPr id="5" name="Marcador de pie de página 4">
            <a:extLst>
              <a:ext uri="{FF2B5EF4-FFF2-40B4-BE49-F238E27FC236}">
                <a16:creationId xmlns:a16="http://schemas.microsoft.com/office/drawing/2014/main" id="{55AE07B0-BB2E-491B-BC66-E3C995E5F7C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888E28E-C2AE-E393-BE5A-0A3B57C83770}"/>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424333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9DA51-1C91-9034-04B9-3CA3140B68A1}"/>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51AA208-6D2E-1BCA-8A47-77D25688C3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3EF4FB0D-0E15-E83B-2CA0-BF7155EACB3C}"/>
              </a:ext>
            </a:extLst>
          </p:cNvPr>
          <p:cNvSpPr>
            <a:spLocks noGrp="1"/>
          </p:cNvSpPr>
          <p:nvPr>
            <p:ph type="dt" sz="half" idx="10"/>
          </p:nvPr>
        </p:nvSpPr>
        <p:spPr/>
        <p:txBody>
          <a:bodyPr/>
          <a:lstStyle/>
          <a:p>
            <a:fld id="{10B08C3D-020A-7F47-81CB-131F2992A84C}" type="datetimeFigureOut">
              <a:rPr lang="es-GT" smtClean="0"/>
              <a:t>30/12/2022</a:t>
            </a:fld>
            <a:endParaRPr lang="es-GT"/>
          </a:p>
        </p:txBody>
      </p:sp>
      <p:sp>
        <p:nvSpPr>
          <p:cNvPr id="5" name="Marcador de pie de página 4">
            <a:extLst>
              <a:ext uri="{FF2B5EF4-FFF2-40B4-BE49-F238E27FC236}">
                <a16:creationId xmlns:a16="http://schemas.microsoft.com/office/drawing/2014/main" id="{39EC1C08-17B9-50E5-A670-3519B0EA01E9}"/>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10A5F2FB-832A-C3BA-2E6F-A298DDD287F6}"/>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54139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C9EBB8-B8F5-C634-A297-48EFBED3808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0B16D02D-9FA8-2255-181E-B3E68EAD721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a16="http://schemas.microsoft.com/office/drawing/2014/main" id="{5F7F715E-FA7E-049E-AB51-7376D1C1AC1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fecha 4">
            <a:extLst>
              <a:ext uri="{FF2B5EF4-FFF2-40B4-BE49-F238E27FC236}">
                <a16:creationId xmlns:a16="http://schemas.microsoft.com/office/drawing/2014/main" id="{A964A5B6-6306-94B8-3F2F-01CE1802B9F4}"/>
              </a:ext>
            </a:extLst>
          </p:cNvPr>
          <p:cNvSpPr>
            <a:spLocks noGrp="1"/>
          </p:cNvSpPr>
          <p:nvPr>
            <p:ph type="dt" sz="half" idx="10"/>
          </p:nvPr>
        </p:nvSpPr>
        <p:spPr/>
        <p:txBody>
          <a:bodyPr/>
          <a:lstStyle/>
          <a:p>
            <a:fld id="{10B08C3D-020A-7F47-81CB-131F2992A84C}" type="datetimeFigureOut">
              <a:rPr lang="es-GT" smtClean="0"/>
              <a:t>30/12/2022</a:t>
            </a:fld>
            <a:endParaRPr lang="es-GT"/>
          </a:p>
        </p:txBody>
      </p:sp>
      <p:sp>
        <p:nvSpPr>
          <p:cNvPr id="6" name="Marcador de pie de página 5">
            <a:extLst>
              <a:ext uri="{FF2B5EF4-FFF2-40B4-BE49-F238E27FC236}">
                <a16:creationId xmlns:a16="http://schemas.microsoft.com/office/drawing/2014/main" id="{FF6448B4-1E29-05DB-730A-595DCD6A2D2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591E0ADE-A914-C7C9-6262-43797E7F0E1C}"/>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19332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5BD00-3F39-9E49-0EDB-8879A0B35704}"/>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162EEFD-32E5-D16B-E10A-B4B0A7F81D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E4553F8-3DC9-958B-F087-04502C67D253}"/>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a16="http://schemas.microsoft.com/office/drawing/2014/main" id="{FF53CFE4-2862-7EC1-C843-AD345CA82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F7025975-F2B5-DF45-D34D-0658A9A41FF2}"/>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7" name="Marcador de fecha 6">
            <a:extLst>
              <a:ext uri="{FF2B5EF4-FFF2-40B4-BE49-F238E27FC236}">
                <a16:creationId xmlns:a16="http://schemas.microsoft.com/office/drawing/2014/main" id="{964140D1-71F0-8A1B-1B40-04827D730725}"/>
              </a:ext>
            </a:extLst>
          </p:cNvPr>
          <p:cNvSpPr>
            <a:spLocks noGrp="1"/>
          </p:cNvSpPr>
          <p:nvPr>
            <p:ph type="dt" sz="half" idx="10"/>
          </p:nvPr>
        </p:nvSpPr>
        <p:spPr/>
        <p:txBody>
          <a:bodyPr/>
          <a:lstStyle/>
          <a:p>
            <a:fld id="{10B08C3D-020A-7F47-81CB-131F2992A84C}" type="datetimeFigureOut">
              <a:rPr lang="es-GT" smtClean="0"/>
              <a:t>30/12/2022</a:t>
            </a:fld>
            <a:endParaRPr lang="es-GT"/>
          </a:p>
        </p:txBody>
      </p:sp>
      <p:sp>
        <p:nvSpPr>
          <p:cNvPr id="8" name="Marcador de pie de página 7">
            <a:extLst>
              <a:ext uri="{FF2B5EF4-FFF2-40B4-BE49-F238E27FC236}">
                <a16:creationId xmlns:a16="http://schemas.microsoft.com/office/drawing/2014/main" id="{63DF0889-C922-5314-D2A9-35D93A7A7B3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B4707845-09CE-E8A0-A277-F3CB4F316A12}"/>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03304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7EC10F-DB4E-5333-83E2-B214396F4E76}"/>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fecha 2">
            <a:extLst>
              <a:ext uri="{FF2B5EF4-FFF2-40B4-BE49-F238E27FC236}">
                <a16:creationId xmlns:a16="http://schemas.microsoft.com/office/drawing/2014/main" id="{5AD2A034-66DA-0807-B328-52D0C8E1C154}"/>
              </a:ext>
            </a:extLst>
          </p:cNvPr>
          <p:cNvSpPr>
            <a:spLocks noGrp="1"/>
          </p:cNvSpPr>
          <p:nvPr>
            <p:ph type="dt" sz="half" idx="10"/>
          </p:nvPr>
        </p:nvSpPr>
        <p:spPr/>
        <p:txBody>
          <a:bodyPr/>
          <a:lstStyle/>
          <a:p>
            <a:fld id="{10B08C3D-020A-7F47-81CB-131F2992A84C}" type="datetimeFigureOut">
              <a:rPr lang="es-GT" smtClean="0"/>
              <a:t>30/12/2022</a:t>
            </a:fld>
            <a:endParaRPr lang="es-GT"/>
          </a:p>
        </p:txBody>
      </p:sp>
      <p:sp>
        <p:nvSpPr>
          <p:cNvPr id="4" name="Marcador de pie de página 3">
            <a:extLst>
              <a:ext uri="{FF2B5EF4-FFF2-40B4-BE49-F238E27FC236}">
                <a16:creationId xmlns:a16="http://schemas.microsoft.com/office/drawing/2014/main" id="{D30BD2D7-7F42-6300-EEAC-8975CE9C6AFE}"/>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8664DA9C-B285-DD4C-BF1F-63335CCC61C9}"/>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454993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324CDBC-C3C0-8062-28BE-7AD0B20E67F3}"/>
              </a:ext>
            </a:extLst>
          </p:cNvPr>
          <p:cNvSpPr>
            <a:spLocks noGrp="1"/>
          </p:cNvSpPr>
          <p:nvPr>
            <p:ph type="dt" sz="half" idx="10"/>
          </p:nvPr>
        </p:nvSpPr>
        <p:spPr/>
        <p:txBody>
          <a:bodyPr/>
          <a:lstStyle/>
          <a:p>
            <a:fld id="{10B08C3D-020A-7F47-81CB-131F2992A84C}" type="datetimeFigureOut">
              <a:rPr lang="es-GT" smtClean="0"/>
              <a:t>30/12/2022</a:t>
            </a:fld>
            <a:endParaRPr lang="es-GT"/>
          </a:p>
        </p:txBody>
      </p:sp>
      <p:sp>
        <p:nvSpPr>
          <p:cNvPr id="3" name="Marcador de pie de página 2">
            <a:extLst>
              <a:ext uri="{FF2B5EF4-FFF2-40B4-BE49-F238E27FC236}">
                <a16:creationId xmlns:a16="http://schemas.microsoft.com/office/drawing/2014/main" id="{F5C594BB-B7CD-5B72-DE1A-13957B301B86}"/>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09D001A9-CD81-7E28-C377-2B4D43A572D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07311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53F63-FDE9-70A0-5161-0B3056018DB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85FD2D5B-8397-D72E-38BE-A873286843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a16="http://schemas.microsoft.com/office/drawing/2014/main" id="{EA64E0FE-8E07-CB03-6667-16C06CB33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BE13CB0-CC4F-8CD3-28F3-2F1C4CFE3937}"/>
              </a:ext>
            </a:extLst>
          </p:cNvPr>
          <p:cNvSpPr>
            <a:spLocks noGrp="1"/>
          </p:cNvSpPr>
          <p:nvPr>
            <p:ph type="dt" sz="half" idx="10"/>
          </p:nvPr>
        </p:nvSpPr>
        <p:spPr/>
        <p:txBody>
          <a:bodyPr/>
          <a:lstStyle/>
          <a:p>
            <a:fld id="{10B08C3D-020A-7F47-81CB-131F2992A84C}" type="datetimeFigureOut">
              <a:rPr lang="es-GT" smtClean="0"/>
              <a:t>30/12/2022</a:t>
            </a:fld>
            <a:endParaRPr lang="es-GT"/>
          </a:p>
        </p:txBody>
      </p:sp>
      <p:sp>
        <p:nvSpPr>
          <p:cNvPr id="6" name="Marcador de pie de página 5">
            <a:extLst>
              <a:ext uri="{FF2B5EF4-FFF2-40B4-BE49-F238E27FC236}">
                <a16:creationId xmlns:a16="http://schemas.microsoft.com/office/drawing/2014/main" id="{8769DBC3-B1B5-82E1-F86A-52E8CBC411AC}"/>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9FC0A5E1-C545-E1C7-242E-1E117743997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02845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271D6-6ED9-A468-1BC0-E3B938F9A1D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a16="http://schemas.microsoft.com/office/drawing/2014/main" id="{F077FE2D-2E70-438C-0DF0-EB974AC896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83A1E1FB-73A0-1F43-3713-3A36EFACB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3B4E77B-CD14-8926-1CF3-CE450383F9DA}"/>
              </a:ext>
            </a:extLst>
          </p:cNvPr>
          <p:cNvSpPr>
            <a:spLocks noGrp="1"/>
          </p:cNvSpPr>
          <p:nvPr>
            <p:ph type="dt" sz="half" idx="10"/>
          </p:nvPr>
        </p:nvSpPr>
        <p:spPr/>
        <p:txBody>
          <a:bodyPr/>
          <a:lstStyle/>
          <a:p>
            <a:fld id="{10B08C3D-020A-7F47-81CB-131F2992A84C}" type="datetimeFigureOut">
              <a:rPr lang="es-GT" smtClean="0"/>
              <a:t>30/12/2022</a:t>
            </a:fld>
            <a:endParaRPr lang="es-GT"/>
          </a:p>
        </p:txBody>
      </p:sp>
      <p:sp>
        <p:nvSpPr>
          <p:cNvPr id="6" name="Marcador de pie de página 5">
            <a:extLst>
              <a:ext uri="{FF2B5EF4-FFF2-40B4-BE49-F238E27FC236}">
                <a16:creationId xmlns:a16="http://schemas.microsoft.com/office/drawing/2014/main" id="{00BCFC13-0540-BE0D-E6DC-84D0E63F85A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74BE98B5-6BFE-9B8A-8926-A0E036CA629D}"/>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19639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593E17-AA09-270B-D7DA-E615C42008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8620A1C-184E-40AC-DFF2-193B8252A9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D781E96D-6D04-2B55-312E-88A6CBCECA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08C3D-020A-7F47-81CB-131F2992A84C}" type="datetimeFigureOut">
              <a:rPr lang="es-GT" smtClean="0"/>
              <a:t>30/12/2022</a:t>
            </a:fld>
            <a:endParaRPr lang="es-GT"/>
          </a:p>
        </p:txBody>
      </p:sp>
      <p:sp>
        <p:nvSpPr>
          <p:cNvPr id="5" name="Marcador de pie de página 4">
            <a:extLst>
              <a:ext uri="{FF2B5EF4-FFF2-40B4-BE49-F238E27FC236}">
                <a16:creationId xmlns:a16="http://schemas.microsoft.com/office/drawing/2014/main" id="{BBF5B215-EE8D-187C-3A75-4C84E64FA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055D70B8-39A2-74DD-9DEF-62E76BC826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786D2-DB81-A449-B4DB-38FB3FA40359}" type="slidenum">
              <a:rPr lang="es-GT" smtClean="0"/>
              <a:t>‹Nº›</a:t>
            </a:fld>
            <a:endParaRPr lang="es-GT"/>
          </a:p>
        </p:txBody>
      </p:sp>
    </p:spTree>
    <p:extLst>
      <p:ext uri="{BB962C8B-B14F-4D97-AF65-F5344CB8AC3E}">
        <p14:creationId xmlns:p14="http://schemas.microsoft.com/office/powerpoint/2010/main" val="2883117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hart" Target="../charts/chart5.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png"/><Relationship Id="rId7"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image" Target="../media/image15.jpeg"/><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chart" Target="../charts/chart15.xml"/><Relationship Id="rId4" Type="http://schemas.openxmlformats.org/officeDocument/2006/relationships/chart" Target="../charts/char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D819E2A-F49D-6BEE-CE64-BCBECAAC20C1}"/>
              </a:ext>
            </a:extLst>
          </p:cNvPr>
          <p:cNvPicPr>
            <a:picLocks noChangeAspect="1"/>
          </p:cNvPicPr>
          <p:nvPr/>
        </p:nvPicPr>
        <p:blipFill>
          <a:blip r:embed="rId3"/>
          <a:stretch>
            <a:fillRect/>
          </a:stretch>
        </p:blipFill>
        <p:spPr>
          <a:xfrm>
            <a:off x="4411155" y="6282160"/>
            <a:ext cx="3369690" cy="572848"/>
          </a:xfrm>
          <a:prstGeom prst="rect">
            <a:avLst/>
          </a:prstGeom>
        </p:spPr>
      </p:pic>
      <p:pic>
        <p:nvPicPr>
          <p:cNvPr id="7" name="Imagen 6">
            <a:extLst>
              <a:ext uri="{FF2B5EF4-FFF2-40B4-BE49-F238E27FC236}">
                <a16:creationId xmlns:a16="http://schemas.microsoft.com/office/drawing/2014/main" id="{C2E2631F-2677-BC8C-508E-04A825704745}"/>
              </a:ext>
            </a:extLst>
          </p:cNvPr>
          <p:cNvPicPr>
            <a:picLocks noChangeAspect="1"/>
          </p:cNvPicPr>
          <p:nvPr/>
        </p:nvPicPr>
        <p:blipFill>
          <a:blip r:embed="rId4"/>
          <a:stretch>
            <a:fillRect/>
          </a:stretch>
        </p:blipFill>
        <p:spPr>
          <a:xfrm>
            <a:off x="4962689" y="6333255"/>
            <a:ext cx="1206240" cy="479279"/>
          </a:xfrm>
          <a:prstGeom prst="rect">
            <a:avLst/>
          </a:prstGeom>
        </p:spPr>
      </p:pic>
      <p:sp>
        <p:nvSpPr>
          <p:cNvPr id="8" name="CuadroTexto 7">
            <a:extLst>
              <a:ext uri="{FF2B5EF4-FFF2-40B4-BE49-F238E27FC236}">
                <a16:creationId xmlns:a16="http://schemas.microsoft.com/office/drawing/2014/main" id="{6A02DEED-5AF0-FC69-F126-DD0CF0D4D33F}"/>
              </a:ext>
            </a:extLst>
          </p:cNvPr>
          <p:cNvSpPr txBox="1"/>
          <p:nvPr/>
        </p:nvSpPr>
        <p:spPr>
          <a:xfrm>
            <a:off x="6144865" y="6286115"/>
            <a:ext cx="1611916" cy="577081"/>
          </a:xfrm>
          <a:prstGeom prst="rect">
            <a:avLst/>
          </a:prstGeom>
          <a:noFill/>
        </p:spPr>
        <p:txBody>
          <a:bodyPr wrap="square" rtlCol="0">
            <a:spAutoFit/>
          </a:bodyPr>
          <a:lstStyle/>
          <a:p>
            <a:r>
              <a:rPr lang="es-GT" sz="1050" b="1" dirty="0" smtClean="0">
                <a:solidFill>
                  <a:srgbClr val="10304B"/>
                </a:solidFill>
                <a:latin typeface="Montserrat SemiBold" pitchFamily="2" charset="77"/>
              </a:rPr>
              <a:t>CONSEJO NACIONAL DE AREAS PROTEGIDAS</a:t>
            </a:r>
            <a:endParaRPr lang="es-GT" sz="1050" b="1" dirty="0">
              <a:solidFill>
                <a:srgbClr val="10304B"/>
              </a:solidFill>
              <a:latin typeface="Montserrat SemiBold" pitchFamily="2" charset="77"/>
            </a:endParaRPr>
          </a:p>
        </p:txBody>
      </p:sp>
    </p:spTree>
    <p:extLst>
      <p:ext uri="{BB962C8B-B14F-4D97-AF65-F5344CB8AC3E}">
        <p14:creationId xmlns:p14="http://schemas.microsoft.com/office/powerpoint/2010/main" val="2138826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2014249" y="591166"/>
            <a:ext cx="8913581" cy="81331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600" b="1" dirty="0">
                <a:latin typeface="Arial" panose="020B0604020202020204" pitchFamily="34" charset="0"/>
                <a:cs typeface="Arial" panose="020B0604020202020204" pitchFamily="34" charset="0"/>
              </a:rPr>
              <a:t>PAGO DE SALARIOS A SERVIDORES PÚBLICOS A LA FECHA</a:t>
            </a:r>
            <a:endParaRPr kumimoji="0" lang="es-GT" sz="2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pic>
        <p:nvPicPr>
          <p:cNvPr id="3" name="Picture 2" descr="Desarrollando capacidades de ciencia de datos en Directivos Públicos">
            <a:extLst>
              <a:ext uri="{FF2B5EF4-FFF2-40B4-BE49-F238E27FC236}">
                <a16:creationId xmlns:a16="http://schemas.microsoft.com/office/drawing/2014/main" id="{8ADDE21B-9301-8360-1D45-CCAAC9E9B96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66698" y="308763"/>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53D14D2C-E81F-F02E-5EB9-BF272BEC3EC6}"/>
              </a:ext>
            </a:extLst>
          </p:cNvPr>
          <p:cNvSpPr txBox="1">
            <a:spLocks/>
          </p:cNvSpPr>
          <p:nvPr/>
        </p:nvSpPr>
        <p:spPr>
          <a:xfrm>
            <a:off x="592069" y="1673623"/>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70,522,354.00</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 </a:t>
            </a:r>
            <a:r>
              <a:rPr lang="es-GT" sz="2700" u="sng" dirty="0">
                <a:solidFill>
                  <a:schemeClr val="tx1"/>
                </a:solidFill>
                <a:latin typeface="Arial" panose="020B0604020202020204" pitchFamily="34" charset="0"/>
                <a:cs typeface="Arial" panose="020B0604020202020204" pitchFamily="34" charset="0"/>
              </a:rPr>
              <a:t>tercer cuatrimestre 2022</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68,633,908.92</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Saldo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1,888,445.08</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F88C390D-38B0-EAF3-260C-0D0B6821A691}"/>
              </a:ext>
            </a:extLst>
          </p:cNvPr>
          <p:cNvSpPr txBox="1">
            <a:spLocks/>
          </p:cNvSpPr>
          <p:nvPr/>
        </p:nvSpPr>
        <p:spPr>
          <a:xfrm>
            <a:off x="8272712" y="2633187"/>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smtClean="0">
                <a:solidFill>
                  <a:srgbClr val="FF0000"/>
                </a:solidFill>
                <a:latin typeface="Arial" panose="020B0604020202020204" pitchFamily="34" charset="0"/>
                <a:cs typeface="Arial" panose="020B0604020202020204" pitchFamily="34" charset="0"/>
              </a:rPr>
              <a:t>59.67%</a:t>
            </a:r>
            <a:r>
              <a:rPr lang="es-GT" sz="2200" b="0" dirty="0" smtClean="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 </a:t>
            </a:r>
            <a:r>
              <a:rPr lang="es-GT" sz="2200" b="0" u="sng" dirty="0">
                <a:solidFill>
                  <a:schemeClr val="tx1"/>
                </a:solidFill>
                <a:latin typeface="Arial" panose="020B0604020202020204" pitchFamily="34" charset="0"/>
                <a:cs typeface="Arial" panose="020B0604020202020204" pitchFamily="34" charset="0"/>
              </a:rPr>
              <a:t>“La institución”</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324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4" descr="Edificio - Iconos gratis de edificios">
            <a:extLst>
              <a:ext uri="{FF2B5EF4-FFF2-40B4-BE49-F238E27FC236}">
                <a16:creationId xmlns:a16="http://schemas.microsoft.com/office/drawing/2014/main" id="{85C07227-B94D-8AF3-C4ED-84E4BD48CA3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54542" y="380211"/>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76DFDB85-8F6D-CC44-7271-0E53284AD93C}"/>
              </a:ext>
            </a:extLst>
          </p:cNvPr>
          <p:cNvSpPr txBox="1"/>
          <p:nvPr/>
        </p:nvSpPr>
        <p:spPr>
          <a:xfrm>
            <a:off x="1965337" y="726091"/>
            <a:ext cx="9685537" cy="492443"/>
          </a:xfrm>
          <a:prstGeom prst="rect">
            <a:avLst/>
          </a:prstGeom>
          <a:noFill/>
        </p:spPr>
        <p:txBody>
          <a:bodyPr wrap="square" rtlCol="0">
            <a:spAutoFit/>
          </a:bodyPr>
          <a:lstStyle/>
          <a:p>
            <a:pPr lvl="0"/>
            <a:r>
              <a:rPr lang="es-GT" sz="2600" dirty="0">
                <a:latin typeface="Arial" panose="020B0604020202020204" pitchFamily="34" charset="0"/>
                <a:cs typeface="Arial" panose="020B0604020202020204" pitchFamily="34" charset="0"/>
              </a:rPr>
              <a:t>¿</a:t>
            </a:r>
            <a:r>
              <a:rPr lang="es-GT" sz="2600" b="1" dirty="0">
                <a:latin typeface="Arial" panose="020B0604020202020204" pitchFamily="34" charset="0"/>
                <a:cs typeface="Arial" panose="020B0604020202020204" pitchFamily="34" charset="0"/>
              </a:rPr>
              <a:t>EN QUÉ INVIERTE “</a:t>
            </a:r>
            <a:r>
              <a:rPr lang="es-GT" sz="2600" b="1" u="sng" dirty="0">
                <a:latin typeface="Arial" panose="020B0604020202020204" pitchFamily="34" charset="0"/>
                <a:cs typeface="Arial" panose="020B0604020202020204" pitchFamily="34" charset="0"/>
              </a:rPr>
              <a:t>LA INSTITUCIÓN</a:t>
            </a:r>
            <a:r>
              <a:rPr lang="es-GT" sz="2600" b="1" dirty="0">
                <a:latin typeface="Arial" panose="020B0604020202020204" pitchFamily="34" charset="0"/>
                <a:cs typeface="Arial" panose="020B0604020202020204" pitchFamily="34" charset="0"/>
              </a:rPr>
              <a:t>”?</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8" name="Título 1">
            <a:extLst>
              <a:ext uri="{FF2B5EF4-FFF2-40B4-BE49-F238E27FC236}">
                <a16:creationId xmlns:a16="http://schemas.microsoft.com/office/drawing/2014/main" id="{E40743F2-234A-4544-BBAC-8877FB423F76}"/>
              </a:ext>
            </a:extLst>
          </p:cNvPr>
          <p:cNvSpPr txBox="1">
            <a:spLocks/>
          </p:cNvSpPr>
          <p:nvPr/>
        </p:nvSpPr>
        <p:spPr>
          <a:xfrm>
            <a:off x="716138" y="1808668"/>
            <a:ext cx="7406641" cy="428733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recursos públicos se utilizan con fines específicos para el cumplimiento de los objetivos sociales y económicos del Estado que impactan directamente en la población. </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Cada entidad atiende y prioriza las finalidades que le corresponden de conformidad con la ley. En el caso del “</a:t>
            </a:r>
            <a:r>
              <a:rPr lang="es-GT" sz="2000" b="0" u="sng" dirty="0">
                <a:solidFill>
                  <a:schemeClr val="tx1"/>
                </a:solidFill>
                <a:latin typeface="Arial" panose="020B0604020202020204" pitchFamily="34" charset="0"/>
                <a:cs typeface="Arial" panose="020B0604020202020204" pitchFamily="34" charset="0"/>
              </a:rPr>
              <a:t>Consejo Nacional de Áreas Protegidas”</a:t>
            </a:r>
            <a:r>
              <a:rPr lang="es-GT" sz="2000" b="0" dirty="0">
                <a:solidFill>
                  <a:schemeClr val="tx1"/>
                </a:solidFill>
                <a:latin typeface="Arial" panose="020B0604020202020204" pitchFamily="34" charset="0"/>
                <a:cs typeface="Arial" panose="020B0604020202020204" pitchFamily="34" charset="0"/>
              </a:rPr>
              <a:t>, destina su presupuesto a </a:t>
            </a:r>
            <a:r>
              <a:rPr lang="es-GT" sz="2000" b="0" u="sng" dirty="0">
                <a:solidFill>
                  <a:schemeClr val="tx1"/>
                </a:solidFill>
                <a:latin typeface="Arial" panose="020B0604020202020204" pitchFamily="34" charset="0"/>
                <a:cs typeface="Arial" panose="020B0604020202020204" pitchFamily="34" charset="0"/>
              </a:rPr>
              <a:t>Conservación y Protección de la Diversidad Biológica y Áreas Protegidas.</a:t>
            </a:r>
          </a:p>
          <a:p>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id="{E40743F2-234A-4544-BBAC-8877FB423F76}"/>
              </a:ext>
            </a:extLst>
          </p:cNvPr>
          <p:cNvSpPr txBox="1">
            <a:spLocks/>
          </p:cNvSpPr>
          <p:nvPr/>
        </p:nvSpPr>
        <p:spPr>
          <a:xfrm>
            <a:off x="8595360" y="2438400"/>
            <a:ext cx="2930076" cy="240944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smtClean="0">
                <a:solidFill>
                  <a:schemeClr val="tx1"/>
                </a:solidFill>
                <a:latin typeface="Arial" panose="020B0604020202020204" pitchFamily="34" charset="0"/>
                <a:cs typeface="Arial" panose="020B0604020202020204" pitchFamily="34" charset="0"/>
              </a:rPr>
              <a:t>La </a:t>
            </a:r>
            <a:r>
              <a:rPr lang="es-GT" sz="2000" b="0" dirty="0">
                <a:solidFill>
                  <a:schemeClr val="tx1"/>
                </a:solidFill>
                <a:latin typeface="Arial" panose="020B0604020202020204" pitchFamily="34" charset="0"/>
                <a:cs typeface="Arial" panose="020B0604020202020204" pitchFamily="34" charset="0"/>
              </a:rPr>
              <a:t>principal finalidad que se atiende es la Protección Ambiental con un </a:t>
            </a:r>
            <a:r>
              <a:rPr lang="es-GT" sz="2000" dirty="0" smtClean="0">
                <a:solidFill>
                  <a:srgbClr val="FF0000"/>
                </a:solidFill>
                <a:latin typeface="Arial" panose="020B0604020202020204" pitchFamily="34" charset="0"/>
                <a:cs typeface="Arial" panose="020B0604020202020204" pitchFamily="34" charset="0"/>
              </a:rPr>
              <a:t>99.95%</a:t>
            </a:r>
            <a:endParaRPr lang="es-GT" sz="2000" dirty="0">
              <a:solidFill>
                <a:srgbClr val="FF0000"/>
              </a:solidFill>
              <a:latin typeface="Arial" panose="020B0604020202020204" pitchFamily="34" charset="0"/>
              <a:cs typeface="Arial" panose="020B0604020202020204" pitchFamily="34" charset="0"/>
            </a:endParaRPr>
          </a:p>
          <a:p>
            <a:pPr>
              <a:lnSpc>
                <a:spcPct val="150000"/>
              </a:lnSpc>
            </a:pPr>
            <a:r>
              <a:rPr lang="es-GT" sz="2000" b="0" dirty="0">
                <a:solidFill>
                  <a:schemeClr val="tx1"/>
                </a:solidFill>
                <a:latin typeface="Arial" panose="020B0604020202020204" pitchFamily="34" charset="0"/>
                <a:cs typeface="Arial" panose="020B0604020202020204" pitchFamily="34" charset="0"/>
              </a:rPr>
              <a:t>del presupuesto total del “</a:t>
            </a:r>
            <a:r>
              <a:rPr lang="pt-BR" sz="2000" b="0" u="sng" dirty="0">
                <a:solidFill>
                  <a:schemeClr val="tx1"/>
                </a:solidFill>
                <a:latin typeface="Arial" panose="020B0604020202020204" pitchFamily="34" charset="0"/>
                <a:cs typeface="Arial" panose="020B0604020202020204" pitchFamily="34" charset="0"/>
              </a:rPr>
              <a:t>Consejo Nacional de Áreas Protegidas</a:t>
            </a:r>
            <a:r>
              <a:rPr lang="es-GT" sz="2000" b="0" dirty="0">
                <a:solidFill>
                  <a:schemeClr val="tx1"/>
                </a:solidFill>
                <a:latin typeface="Arial" panose="020B0604020202020204" pitchFamily="34" charset="0"/>
                <a:cs typeface="Arial" panose="020B0604020202020204" pitchFamily="34" charset="0"/>
              </a:rPr>
              <a:t>”.</a:t>
            </a:r>
            <a:endParaRPr lang="es-GT" sz="22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6938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1759131" y="857394"/>
            <a:ext cx="8673737" cy="5470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b="1" dirty="0">
                <a:solidFill>
                  <a:prstClr val="black"/>
                </a:solidFill>
                <a:latin typeface="Arial" panose="020B0604020202020204" pitchFamily="34" charset="0"/>
                <a:cs typeface="Arial" panose="020B0604020202020204" pitchFamily="34" charset="0"/>
              </a:rPr>
              <a:t>MONTO UTILIZADO EN INVERSIÓN A LA FECHA</a:t>
            </a:r>
            <a:endParaRPr kumimoji="0" lang="es-GT"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pic>
        <p:nvPicPr>
          <p:cNvPr id="3" name="Picture 4" descr="Edificio - Iconos gratis de edificios">
            <a:extLst>
              <a:ext uri="{FF2B5EF4-FFF2-40B4-BE49-F238E27FC236}">
                <a16:creationId xmlns:a16="http://schemas.microsoft.com/office/drawing/2014/main" id="{F383B959-6C3F-DBAB-8952-5FBA2882A38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65783" y="365102"/>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07248955-CFDA-F5B1-B99B-92ADCA177167}"/>
              </a:ext>
            </a:extLst>
          </p:cNvPr>
          <p:cNvSpPr txBox="1">
            <a:spLocks/>
          </p:cNvSpPr>
          <p:nvPr/>
        </p:nvSpPr>
        <p:spPr>
          <a:xfrm>
            <a:off x="705394" y="184160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8,593,440.00</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a:t>
            </a:r>
            <a:r>
              <a:rPr lang="es-GT" sz="2700" u="sng" dirty="0">
                <a:solidFill>
                  <a:schemeClr val="tx1"/>
                </a:solidFill>
                <a:latin typeface="Arial" panose="020B0604020202020204" pitchFamily="34" charset="0"/>
                <a:cs typeface="Arial" panose="020B0604020202020204" pitchFamily="34" charset="0"/>
              </a:rPr>
              <a:t> tercer cuatrimestre 2022</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5,060.698.96</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Saldo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3,835,030.58</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7CFA67EC-D254-EF20-441D-CBD9748F958A}"/>
              </a:ext>
            </a:extLst>
          </p:cNvPr>
          <p:cNvSpPr txBox="1">
            <a:spLocks/>
          </p:cNvSpPr>
          <p:nvPr/>
        </p:nvSpPr>
        <p:spPr>
          <a:xfrm>
            <a:off x="8260397" y="2691198"/>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smtClean="0">
                <a:solidFill>
                  <a:srgbClr val="FF0000"/>
                </a:solidFill>
                <a:latin typeface="Arial" panose="020B0604020202020204" pitchFamily="34" charset="0"/>
                <a:cs typeface="Arial" panose="020B0604020202020204" pitchFamily="34" charset="0"/>
              </a:rPr>
              <a:t>7.27%</a:t>
            </a:r>
            <a:r>
              <a:rPr lang="es-GT" sz="2200" b="0" dirty="0" smtClean="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 </a:t>
            </a:r>
            <a:r>
              <a:rPr lang="es-GT" sz="2200" b="0" u="sng" dirty="0">
                <a:solidFill>
                  <a:schemeClr val="tx1"/>
                </a:solidFill>
                <a:latin typeface="Arial" panose="020B0604020202020204" pitchFamily="34" charset="0"/>
                <a:cs typeface="Arial" panose="020B0604020202020204" pitchFamily="34" charset="0"/>
              </a:rPr>
              <a:t>“la institución”</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945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689834" y="480467"/>
            <a:ext cx="8798940" cy="5470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b="1" dirty="0">
                <a:latin typeface="Arial" panose="020B0604020202020204" pitchFamily="34" charset="0"/>
                <a:cs typeface="Arial" panose="020B0604020202020204" pitchFamily="34" charset="0"/>
              </a:rPr>
              <a:t>EJECUCIÓN PRESUPUESTARIA POR FINALIDAD AL TERCER CUATRIMESTRE 2022</a:t>
            </a:r>
            <a:endParaRPr kumimoji="0" lang="es-GT"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graphicFrame>
        <p:nvGraphicFramePr>
          <p:cNvPr id="4" name="Gráfico 3"/>
          <p:cNvGraphicFramePr/>
          <p:nvPr>
            <p:extLst>
              <p:ext uri="{D42A27DB-BD31-4B8C-83A1-F6EECF244321}">
                <p14:modId xmlns:p14="http://schemas.microsoft.com/office/powerpoint/2010/main" val="1467720378"/>
              </p:ext>
            </p:extLst>
          </p:nvPr>
        </p:nvGraphicFramePr>
        <p:xfrm>
          <a:off x="495300" y="1276351"/>
          <a:ext cx="10991849"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ángulo 4"/>
          <p:cNvSpPr/>
          <p:nvPr/>
        </p:nvSpPr>
        <p:spPr>
          <a:xfrm>
            <a:off x="495300" y="5772151"/>
            <a:ext cx="6096000" cy="215444"/>
          </a:xfrm>
          <a:prstGeom prst="rect">
            <a:avLst/>
          </a:prstGeom>
        </p:spPr>
        <p:txBody>
          <a:bodyPr>
            <a:spAutoFit/>
          </a:bodyPr>
          <a:lstStyle/>
          <a:p>
            <a:pPr>
              <a:spcAft>
                <a:spcPts val="0"/>
              </a:spcAft>
            </a:pPr>
            <a:r>
              <a:rPr lang="es-ES" sz="800" dirty="0">
                <a:latin typeface="Times New Roman" panose="02020603050405020304" pitchFamily="18" charset="0"/>
                <a:ea typeface="Times New Roman" panose="02020603050405020304" pitchFamily="18" charset="0"/>
                <a:cs typeface="Times New Roman" panose="02020603050405020304" pitchFamily="18" charset="0"/>
              </a:rPr>
              <a:t>Fuente: Sistema de Contabilidad Integrado Gubernamental –SICOIN-.</a:t>
            </a:r>
            <a:endParaRPr lang="es-GT" sz="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3508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2968834" y="2461468"/>
            <a:ext cx="734439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4000" b="1" i="0" u="none" strike="noStrike" kern="1200" cap="none" spc="0" normalizeH="0" baseline="0" noProof="0" dirty="0">
                <a:ln>
                  <a:noFill/>
                </a:ln>
                <a:solidFill>
                  <a:srgbClr val="FFC000"/>
                </a:solidFill>
                <a:effectLst/>
                <a:uLnTx/>
                <a:uFillTx/>
                <a:latin typeface="Montserrat" pitchFamily="2" charset="77"/>
                <a:ea typeface="+mn-ea"/>
                <a:cs typeface="+mn-cs"/>
              </a:rPr>
              <a:t>RESULTADOS ESPECÍFICOS</a:t>
            </a:r>
          </a:p>
          <a:p>
            <a:pPr marL="0" marR="0" lvl="0" indent="0" algn="ctr" defTabSz="914400" rtl="0" eaLnBrk="1" fontAlgn="auto" latinLnBrk="0" hangingPunct="1">
              <a:lnSpc>
                <a:spcPct val="100000"/>
              </a:lnSpc>
              <a:spcBef>
                <a:spcPts val="0"/>
              </a:spcBef>
              <a:spcAft>
                <a:spcPts val="0"/>
              </a:spcAft>
              <a:buClrTx/>
              <a:buSzTx/>
              <a:buFontTx/>
              <a:buNone/>
              <a:tabLst/>
              <a:defRPr/>
            </a:pPr>
            <a:r>
              <a:rPr lang="es-GT" sz="4000" b="1" dirty="0">
                <a:solidFill>
                  <a:prstClr val="white"/>
                </a:solidFill>
                <a:latin typeface="Montserrat" pitchFamily="2" charset="77"/>
              </a:rPr>
              <a:t>PRINCIPALES AVANCES Y RESULTADOS</a:t>
            </a:r>
            <a:endParaRPr kumimoji="0" lang="es-GT" sz="4000" b="1" i="0" u="none" strike="noStrike" kern="1200" cap="none" spc="0" normalizeH="0" baseline="0" noProof="0" dirty="0">
              <a:ln>
                <a:noFill/>
              </a:ln>
              <a:solidFill>
                <a:prstClr val="white"/>
              </a:solidFill>
              <a:effectLst/>
              <a:uLnTx/>
              <a:uFillTx/>
              <a:latin typeface="Montserrat" pitchFamily="2" charset="77"/>
              <a:ea typeface="+mn-ea"/>
              <a:cs typeface="+mn-cs"/>
            </a:endParaRPr>
          </a:p>
        </p:txBody>
      </p:sp>
      <p:sp>
        <p:nvSpPr>
          <p:cNvPr id="7" name="Elipse 6">
            <a:extLst>
              <a:ext uri="{FF2B5EF4-FFF2-40B4-BE49-F238E27FC236}">
                <a16:creationId xmlns:a16="http://schemas.microsoft.com/office/drawing/2014/main" id="{CAD103A4-3EDE-631B-A7DD-8A5E10EFEAB6}"/>
              </a:ext>
            </a:extLst>
          </p:cNvPr>
          <p:cNvSpPr/>
          <p:nvPr/>
        </p:nvSpPr>
        <p:spPr>
          <a:xfrm>
            <a:off x="976185" y="2461468"/>
            <a:ext cx="1768846" cy="1768846"/>
          </a:xfrm>
          <a:prstGeom prst="ellipse">
            <a:avLst/>
          </a:prstGeom>
          <a:solidFill>
            <a:srgbClr val="C0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sz="5400" b="1" dirty="0">
                <a:solidFill>
                  <a:srgbClr val="001E6C"/>
                </a:solidFill>
                <a:latin typeface="Montserrat ExtraBold" pitchFamily="2" charset="77"/>
              </a:rPr>
              <a:t>2</a:t>
            </a:r>
            <a:endParaRPr kumimoji="0" lang="es-GT" sz="5400" b="1" i="0" u="none" strike="noStrike" kern="1200" cap="none" spc="0" normalizeH="0" baseline="0" noProof="0" dirty="0">
              <a:ln>
                <a:noFill/>
              </a:ln>
              <a:solidFill>
                <a:srgbClr val="001E6C"/>
              </a:solidFill>
              <a:effectLst/>
              <a:uLnTx/>
              <a:uFillTx/>
              <a:latin typeface="Montserrat ExtraBold" pitchFamily="2" charset="77"/>
              <a:ea typeface="+mn-ea"/>
              <a:cs typeface="+mn-cs"/>
            </a:endParaRPr>
          </a:p>
        </p:txBody>
      </p:sp>
    </p:spTree>
    <p:extLst>
      <p:ext uri="{BB962C8B-B14F-4D97-AF65-F5344CB8AC3E}">
        <p14:creationId xmlns:p14="http://schemas.microsoft.com/office/powerpoint/2010/main" val="163265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4A09055-E608-BC7F-A4D9-46AAFAA0F59D}"/>
              </a:ext>
            </a:extLst>
          </p:cNvPr>
          <p:cNvSpPr txBox="1">
            <a:spLocks/>
          </p:cNvSpPr>
          <p:nvPr/>
        </p:nvSpPr>
        <p:spPr>
          <a:xfrm>
            <a:off x="2124452" y="183587"/>
            <a:ext cx="7943094" cy="47554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400" dirty="0">
                <a:latin typeface="Arial" panose="020B0604020202020204" pitchFamily="34" charset="0"/>
                <a:cs typeface="Arial" panose="020B0604020202020204" pitchFamily="34" charset="0"/>
              </a:rPr>
              <a:t>PRINCIPALES RESULTADOS Y AVANCES</a:t>
            </a:r>
          </a:p>
        </p:txBody>
      </p:sp>
      <p:sp>
        <p:nvSpPr>
          <p:cNvPr id="4" name="Rectángulo 3"/>
          <p:cNvSpPr/>
          <p:nvPr/>
        </p:nvSpPr>
        <p:spPr>
          <a:xfrm>
            <a:off x="499421" y="707424"/>
            <a:ext cx="10294775" cy="369332"/>
          </a:xfrm>
          <a:prstGeom prst="rect">
            <a:avLst/>
          </a:prstGeom>
          <a:solidFill>
            <a:srgbClr val="C0F3FF"/>
          </a:solidFill>
        </p:spPr>
        <p:txBody>
          <a:bodyPr wrap="square">
            <a:spAutoFit/>
          </a:bodyPr>
          <a:lstStyle/>
          <a:p>
            <a:r>
              <a:rPr lang="es-ES" b="1" dirty="0" smtClean="0">
                <a:latin typeface="Times New Roman" panose="02020603050405020304" pitchFamily="18" charset="0"/>
                <a:ea typeface="Times New Roman" panose="02020603050405020304" pitchFamily="18" charset="0"/>
              </a:rPr>
              <a:t>1. Gestión </a:t>
            </a:r>
            <a:r>
              <a:rPr lang="es-ES" b="1" dirty="0">
                <a:latin typeface="Times New Roman" panose="02020603050405020304" pitchFamily="18" charset="0"/>
                <a:ea typeface="Times New Roman" panose="02020603050405020304" pitchFamily="18" charset="0"/>
              </a:rPr>
              <a:t>del fuego dentro de Áreas Protegidas temporada 2021-2022</a:t>
            </a:r>
            <a:endParaRPr lang="es-GT" dirty="0"/>
          </a:p>
        </p:txBody>
      </p:sp>
      <p:sp>
        <p:nvSpPr>
          <p:cNvPr id="6" name="Rectángulo 5"/>
          <p:cNvSpPr/>
          <p:nvPr/>
        </p:nvSpPr>
        <p:spPr>
          <a:xfrm>
            <a:off x="499421" y="1122922"/>
            <a:ext cx="4910319" cy="338554"/>
          </a:xfrm>
          <a:prstGeom prst="rect">
            <a:avLst/>
          </a:prstGeom>
        </p:spPr>
        <p:txBody>
          <a:bodyPr wrap="none">
            <a:spAutoFit/>
          </a:bodyPr>
          <a:lstStyle/>
          <a:p>
            <a:r>
              <a:rPr lang="es-ES" sz="1600" b="1" u="sng" dirty="0">
                <a:solidFill>
                  <a:srgbClr val="000000"/>
                </a:solidFill>
                <a:latin typeface="Times New Roman" panose="02020603050405020304" pitchFamily="18" charset="0"/>
                <a:ea typeface="Times New Roman" panose="02020603050405020304" pitchFamily="18" charset="0"/>
              </a:rPr>
              <a:t>Estadísticas de la temporada de incendios 2021 – 2022</a:t>
            </a:r>
            <a:endParaRPr lang="es-GT" sz="1600" dirty="0"/>
          </a:p>
        </p:txBody>
      </p:sp>
      <p:pic>
        <p:nvPicPr>
          <p:cNvPr id="11" name="Imagen 10"/>
          <p:cNvPicPr/>
          <p:nvPr/>
        </p:nvPicPr>
        <p:blipFill rotWithShape="1">
          <a:blip r:embed="rId4"/>
          <a:srcRect l="19395" t="18041" r="24115" b="18098"/>
          <a:stretch/>
        </p:blipFill>
        <p:spPr bwMode="auto">
          <a:xfrm>
            <a:off x="499421" y="1571601"/>
            <a:ext cx="5352660" cy="4192537"/>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5"/>
          <a:srcRect l="19702" t="17469" r="22730" b="18672"/>
          <a:stretch/>
        </p:blipFill>
        <p:spPr bwMode="auto">
          <a:xfrm>
            <a:off x="5852081" y="1586878"/>
            <a:ext cx="5688694" cy="4161983"/>
          </a:xfrm>
          <a:prstGeom prst="rect">
            <a:avLst/>
          </a:prstGeom>
          <a:ln>
            <a:noFill/>
          </a:ln>
          <a:extLst>
            <a:ext uri="{53640926-AAD7-44D8-BBD7-CCE9431645EC}">
              <a14:shadowObscured xmlns:a14="http://schemas.microsoft.com/office/drawing/2010/main"/>
            </a:ext>
          </a:extLst>
        </p:spPr>
      </p:pic>
      <p:sp>
        <p:nvSpPr>
          <p:cNvPr id="9" name="Rectángulo 8"/>
          <p:cNvSpPr/>
          <p:nvPr/>
        </p:nvSpPr>
        <p:spPr>
          <a:xfrm>
            <a:off x="499421" y="5748861"/>
            <a:ext cx="4833257" cy="523220"/>
          </a:xfrm>
          <a:prstGeom prst="rect">
            <a:avLst/>
          </a:prstGeom>
        </p:spPr>
        <p:txBody>
          <a:bodyPr wrap="square">
            <a:spAutoFit/>
          </a:bodyPr>
          <a:lstStyle/>
          <a:p>
            <a:pPr algn="ctr">
              <a:spcAft>
                <a:spcPts val="0"/>
              </a:spcAft>
            </a:pPr>
            <a:r>
              <a:rPr lang="es-E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Cantidad de Incendios forestales por Área protegida, temporada de incendios 2021-2022</a:t>
            </a:r>
            <a:endParaRPr lang="es-GT"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Rectángulo 12"/>
          <p:cNvSpPr/>
          <p:nvPr/>
        </p:nvSpPr>
        <p:spPr>
          <a:xfrm>
            <a:off x="5852081" y="5748861"/>
            <a:ext cx="5688694" cy="523220"/>
          </a:xfrm>
          <a:prstGeom prst="rect">
            <a:avLst/>
          </a:prstGeom>
        </p:spPr>
        <p:txBody>
          <a:bodyPr wrap="square">
            <a:spAutoFit/>
          </a:bodyPr>
          <a:lstStyle/>
          <a:p>
            <a:pPr algn="ctr">
              <a:spcAft>
                <a:spcPts val="0"/>
              </a:spcAft>
            </a:pPr>
            <a:r>
              <a:rPr lang="es-E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Superficie afectada por Incendios forestales por Área protegida, temporada de incendios 2021-2022</a:t>
            </a:r>
            <a:endParaRPr lang="es-GT"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7143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Imagen 8"/>
          <p:cNvPicPr/>
          <p:nvPr/>
        </p:nvPicPr>
        <p:blipFill rotWithShape="1">
          <a:blip r:embed="rId4"/>
          <a:srcRect l="14007" t="23482" r="17034" b="11512"/>
          <a:stretch/>
        </p:blipFill>
        <p:spPr bwMode="auto">
          <a:xfrm>
            <a:off x="6023041" y="230711"/>
            <a:ext cx="5334770" cy="2365751"/>
          </a:xfrm>
          <a:prstGeom prst="rect">
            <a:avLst/>
          </a:prstGeom>
          <a:ln>
            <a:noFill/>
          </a:ln>
          <a:extLst>
            <a:ext uri="{53640926-AAD7-44D8-BBD7-CCE9431645EC}">
              <a14:shadowObscured xmlns:a14="http://schemas.microsoft.com/office/drawing/2010/main"/>
            </a:ext>
          </a:extLst>
        </p:spPr>
      </p:pic>
      <p:sp>
        <p:nvSpPr>
          <p:cNvPr id="2" name="Rectángulo 1"/>
          <p:cNvSpPr/>
          <p:nvPr/>
        </p:nvSpPr>
        <p:spPr>
          <a:xfrm>
            <a:off x="563790" y="1090422"/>
            <a:ext cx="5459251" cy="646331"/>
          </a:xfrm>
          <a:prstGeom prst="rect">
            <a:avLst/>
          </a:prstGeom>
        </p:spPr>
        <p:txBody>
          <a:bodyPr wrap="square">
            <a:spAutoFit/>
          </a:bodyPr>
          <a:lstStyle/>
          <a:p>
            <a:r>
              <a:rPr lang="es-ES" dirty="0">
                <a:solidFill>
                  <a:srgbClr val="000000"/>
                </a:solidFill>
                <a:latin typeface="Times New Roman" panose="02020603050405020304" pitchFamily="18" charset="0"/>
                <a:ea typeface="Times New Roman" panose="02020603050405020304" pitchFamily="18" charset="0"/>
              </a:rPr>
              <a:t>Dinámica de los meses críticos de Incendios forestales temporada 2021-2022 en Áreas protegidas</a:t>
            </a:r>
            <a:endParaRPr lang="es-GT" dirty="0"/>
          </a:p>
        </p:txBody>
      </p:sp>
      <p:sp>
        <p:nvSpPr>
          <p:cNvPr id="3" name="Rectángulo 2"/>
          <p:cNvSpPr/>
          <p:nvPr/>
        </p:nvSpPr>
        <p:spPr>
          <a:xfrm>
            <a:off x="563790" y="2877066"/>
            <a:ext cx="7105973" cy="369332"/>
          </a:xfrm>
          <a:prstGeom prst="rect">
            <a:avLst/>
          </a:prstGeom>
        </p:spPr>
        <p:txBody>
          <a:bodyPr wrap="square">
            <a:spAutoFit/>
          </a:bodyPr>
          <a:lstStyle/>
          <a:p>
            <a:r>
              <a:rPr lang="es-ES" b="1" u="sng" dirty="0">
                <a:solidFill>
                  <a:srgbClr val="000000"/>
                </a:solidFill>
                <a:latin typeface="Times New Roman" panose="02020603050405020304" pitchFamily="18" charset="0"/>
                <a:ea typeface="Times New Roman" panose="02020603050405020304" pitchFamily="18" charset="0"/>
              </a:rPr>
              <a:t>Cursos/talleres de preparación para la atención de incendios forestales</a:t>
            </a:r>
            <a:endParaRPr lang="es-GT" dirty="0"/>
          </a:p>
        </p:txBody>
      </p:sp>
      <p:graphicFrame>
        <p:nvGraphicFramePr>
          <p:cNvPr id="12" name="Gráfico 11"/>
          <p:cNvGraphicFramePr/>
          <p:nvPr>
            <p:extLst>
              <p:ext uri="{D42A27DB-BD31-4B8C-83A1-F6EECF244321}">
                <p14:modId xmlns:p14="http://schemas.microsoft.com/office/powerpoint/2010/main" val="3495158311"/>
              </p:ext>
            </p:extLst>
          </p:nvPr>
        </p:nvGraphicFramePr>
        <p:xfrm>
          <a:off x="419100" y="3354119"/>
          <a:ext cx="3948340" cy="26693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áfico 12"/>
          <p:cNvGraphicFramePr/>
          <p:nvPr>
            <p:extLst>
              <p:ext uri="{D42A27DB-BD31-4B8C-83A1-F6EECF244321}">
                <p14:modId xmlns:p14="http://schemas.microsoft.com/office/powerpoint/2010/main" val="2990773172"/>
              </p:ext>
            </p:extLst>
          </p:nvPr>
        </p:nvGraphicFramePr>
        <p:xfrm>
          <a:off x="4594709" y="3354119"/>
          <a:ext cx="4479086" cy="2763564"/>
        </p:xfrm>
        <a:graphic>
          <a:graphicData uri="http://schemas.openxmlformats.org/drawingml/2006/chart">
            <c:chart xmlns:c="http://schemas.openxmlformats.org/drawingml/2006/chart" xmlns:r="http://schemas.openxmlformats.org/officeDocument/2006/relationships" r:id="rId6"/>
          </a:graphicData>
        </a:graphic>
      </p:graphicFrame>
      <p:sp>
        <p:nvSpPr>
          <p:cNvPr id="10" name="Rectángulo 9"/>
          <p:cNvSpPr/>
          <p:nvPr/>
        </p:nvSpPr>
        <p:spPr>
          <a:xfrm>
            <a:off x="9301063" y="3798983"/>
            <a:ext cx="2680023" cy="1477328"/>
          </a:xfrm>
          <a:prstGeom prst="rect">
            <a:avLst/>
          </a:prstGeom>
        </p:spPr>
        <p:txBody>
          <a:bodyPr wrap="square">
            <a:spAutoFit/>
          </a:bodyPr>
          <a:lstStyle/>
          <a:p>
            <a:pPr algn="just"/>
            <a:r>
              <a:rPr lang="es-ES" dirty="0" smtClean="0">
                <a:latin typeface="Times New Roman" panose="02020603050405020304" pitchFamily="18" charset="0"/>
                <a:ea typeface="Times New Roman" panose="02020603050405020304" pitchFamily="18" charset="0"/>
              </a:rPr>
              <a:t>De </a:t>
            </a:r>
            <a:r>
              <a:rPr lang="es-ES" dirty="0">
                <a:latin typeface="Times New Roman" panose="02020603050405020304" pitchFamily="18" charset="0"/>
                <a:ea typeface="Times New Roman" panose="02020603050405020304" pitchFamily="18" charset="0"/>
              </a:rPr>
              <a:t>un total de </a:t>
            </a:r>
            <a:r>
              <a:rPr lang="es-ES" dirty="0">
                <a:solidFill>
                  <a:srgbClr val="000000"/>
                </a:solidFill>
                <a:latin typeface="Times New Roman" panose="02020603050405020304" pitchFamily="18" charset="0"/>
                <a:ea typeface="Times New Roman" panose="02020603050405020304" pitchFamily="18" charset="0"/>
              </a:rPr>
              <a:t>1,678 </a:t>
            </a:r>
            <a:r>
              <a:rPr lang="es-ES" dirty="0" smtClean="0">
                <a:latin typeface="Times New Roman" panose="02020603050405020304" pitchFamily="18" charset="0"/>
                <a:ea typeface="Times New Roman" panose="02020603050405020304" pitchFamily="18" charset="0"/>
              </a:rPr>
              <a:t>personas; 1,415 son hombres </a:t>
            </a:r>
            <a:r>
              <a:rPr lang="es-ES" dirty="0">
                <a:latin typeface="Times New Roman" panose="02020603050405020304" pitchFamily="18" charset="0"/>
                <a:ea typeface="Times New Roman" panose="02020603050405020304" pitchFamily="18" charset="0"/>
              </a:rPr>
              <a:t>que corresponde al 84% y 263 mujeres con un 16</a:t>
            </a:r>
            <a:r>
              <a:rPr lang="es-ES" dirty="0" smtClean="0">
                <a:latin typeface="Times New Roman" panose="02020603050405020304" pitchFamily="18" charset="0"/>
                <a:ea typeface="Times New Roman" panose="02020603050405020304" pitchFamily="18" charset="0"/>
              </a:rPr>
              <a:t>%</a:t>
            </a:r>
            <a:endParaRPr lang="es-GT" dirty="0"/>
          </a:p>
        </p:txBody>
      </p:sp>
    </p:spTree>
    <p:extLst>
      <p:ext uri="{BB962C8B-B14F-4D97-AF65-F5344CB8AC3E}">
        <p14:creationId xmlns:p14="http://schemas.microsoft.com/office/powerpoint/2010/main" val="863583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286138" y="223735"/>
            <a:ext cx="8335347" cy="369332"/>
          </a:xfrm>
          <a:prstGeom prst="rect">
            <a:avLst/>
          </a:prstGeom>
        </p:spPr>
        <p:txBody>
          <a:bodyPr wrap="square">
            <a:spAutoFit/>
          </a:bodyPr>
          <a:lstStyle/>
          <a:p>
            <a:r>
              <a:rPr lang="es-ES" b="1" u="sng" dirty="0">
                <a:latin typeface="Times New Roman" panose="02020603050405020304" pitchFamily="18" charset="0"/>
                <a:ea typeface="Times New Roman" panose="02020603050405020304" pitchFamily="18" charset="0"/>
              </a:rPr>
              <a:t>Charlas de prevención y sensibilización sobre de incendios forestales</a:t>
            </a:r>
            <a:endParaRPr lang="es-GT" dirty="0"/>
          </a:p>
        </p:txBody>
      </p:sp>
      <p:graphicFrame>
        <p:nvGraphicFramePr>
          <p:cNvPr id="9" name="Gráfico 8"/>
          <p:cNvGraphicFramePr/>
          <p:nvPr>
            <p:extLst>
              <p:ext uri="{D42A27DB-BD31-4B8C-83A1-F6EECF244321}">
                <p14:modId xmlns:p14="http://schemas.microsoft.com/office/powerpoint/2010/main" val="594086472"/>
              </p:ext>
            </p:extLst>
          </p:nvPr>
        </p:nvGraphicFramePr>
        <p:xfrm>
          <a:off x="286138" y="684002"/>
          <a:ext cx="4025129" cy="21437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p:cNvGraphicFramePr/>
          <p:nvPr>
            <p:extLst>
              <p:ext uri="{D42A27DB-BD31-4B8C-83A1-F6EECF244321}">
                <p14:modId xmlns:p14="http://schemas.microsoft.com/office/powerpoint/2010/main" val="246113929"/>
              </p:ext>
            </p:extLst>
          </p:nvPr>
        </p:nvGraphicFramePr>
        <p:xfrm>
          <a:off x="4453811" y="698110"/>
          <a:ext cx="4447121" cy="2129678"/>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ángulo 4"/>
          <p:cNvSpPr/>
          <p:nvPr/>
        </p:nvSpPr>
        <p:spPr>
          <a:xfrm>
            <a:off x="9043476" y="1182260"/>
            <a:ext cx="2631232" cy="954107"/>
          </a:xfrm>
          <a:prstGeom prst="rect">
            <a:avLst/>
          </a:prstGeom>
        </p:spPr>
        <p:txBody>
          <a:bodyPr wrap="square">
            <a:spAutoFit/>
          </a:bodyPr>
          <a:lstStyle/>
          <a:p>
            <a:pPr algn="just">
              <a:spcAft>
                <a:spcPts val="0"/>
              </a:spcAft>
              <a:tabLst>
                <a:tab pos="2438400" algn="l"/>
              </a:tabLst>
            </a:pPr>
            <a:r>
              <a:rPr lang="es-E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Del total de personas sensibilizadas 2,976 el 57% corresponden a hombres (1,692) y el 43% a mujeres (1,284).</a:t>
            </a:r>
            <a:endParaRPr lang="es-GT" sz="1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ángulo 10"/>
          <p:cNvSpPr/>
          <p:nvPr/>
        </p:nvSpPr>
        <p:spPr>
          <a:xfrm>
            <a:off x="7250188" y="4623522"/>
            <a:ext cx="4424520" cy="523220"/>
          </a:xfrm>
          <a:prstGeom prst="rect">
            <a:avLst/>
          </a:prstGeom>
        </p:spPr>
        <p:txBody>
          <a:bodyPr wrap="square">
            <a:spAutoFit/>
          </a:bodyPr>
          <a:lstStyle/>
          <a:p>
            <a:r>
              <a:rPr lang="es-ES" sz="1400" dirty="0" err="1">
                <a:latin typeface="Times New Roman" panose="02020603050405020304" pitchFamily="18" charset="0"/>
                <a:ea typeface="Times New Roman" panose="02020603050405020304" pitchFamily="18" charset="0"/>
              </a:rPr>
              <a:t>Monitoreos</a:t>
            </a:r>
            <a:r>
              <a:rPr lang="es-ES" sz="1400" dirty="0">
                <a:latin typeface="Times New Roman" panose="02020603050405020304" pitchFamily="18" charset="0"/>
                <a:ea typeface="Times New Roman" panose="02020603050405020304" pitchFamily="18" charset="0"/>
              </a:rPr>
              <a:t> de puntos de calor en el SIGAP temporada 2022-2023</a:t>
            </a:r>
            <a:endParaRPr lang="es-GT" sz="1400" dirty="0"/>
          </a:p>
        </p:txBody>
      </p:sp>
      <p:pic>
        <p:nvPicPr>
          <p:cNvPr id="12" name="Imagen 11"/>
          <p:cNvPicPr>
            <a:picLocks noChangeAspect="1"/>
          </p:cNvPicPr>
          <p:nvPr/>
        </p:nvPicPr>
        <p:blipFill>
          <a:blip r:embed="rId6"/>
          <a:stretch>
            <a:fillRect/>
          </a:stretch>
        </p:blipFill>
        <p:spPr>
          <a:xfrm>
            <a:off x="2098338" y="3587837"/>
            <a:ext cx="5151849" cy="2543318"/>
          </a:xfrm>
          <a:prstGeom prst="rect">
            <a:avLst/>
          </a:prstGeom>
        </p:spPr>
      </p:pic>
      <p:sp>
        <p:nvSpPr>
          <p:cNvPr id="13" name="Rectángulo 12"/>
          <p:cNvSpPr/>
          <p:nvPr/>
        </p:nvSpPr>
        <p:spPr>
          <a:xfrm>
            <a:off x="315718" y="3218505"/>
            <a:ext cx="8727758" cy="369332"/>
          </a:xfrm>
          <a:prstGeom prst="rect">
            <a:avLst/>
          </a:prstGeom>
        </p:spPr>
        <p:txBody>
          <a:bodyPr wrap="square">
            <a:spAutoFit/>
          </a:bodyPr>
          <a:lstStyle/>
          <a:p>
            <a:r>
              <a:rPr lang="es-ES" b="1" u="sng" dirty="0">
                <a:latin typeface="Times New Roman" panose="02020603050405020304" pitchFamily="18" charset="0"/>
                <a:ea typeface="Times New Roman" panose="02020603050405020304" pitchFamily="18" charset="0"/>
              </a:rPr>
              <a:t>Sistema de Alerta Temprana ante riesgo de incendios forestales</a:t>
            </a:r>
            <a:endParaRPr lang="es-GT" dirty="0"/>
          </a:p>
        </p:txBody>
      </p:sp>
    </p:spTree>
    <p:extLst>
      <p:ext uri="{BB962C8B-B14F-4D97-AF65-F5344CB8AC3E}">
        <p14:creationId xmlns:p14="http://schemas.microsoft.com/office/powerpoint/2010/main" val="3126224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ángulo 10"/>
          <p:cNvSpPr/>
          <p:nvPr/>
        </p:nvSpPr>
        <p:spPr>
          <a:xfrm>
            <a:off x="488948" y="604969"/>
            <a:ext cx="2160946" cy="369332"/>
          </a:xfrm>
          <a:prstGeom prst="rect">
            <a:avLst/>
          </a:prstGeom>
        </p:spPr>
        <p:txBody>
          <a:bodyPr wrap="square">
            <a:spAutoFit/>
          </a:bodyPr>
          <a:lstStyle/>
          <a:p>
            <a:r>
              <a:rPr lang="es-ES" b="1" u="sng" dirty="0">
                <a:latin typeface="Times New Roman" panose="02020603050405020304" pitchFamily="18" charset="0"/>
                <a:ea typeface="Times New Roman" panose="02020603050405020304" pitchFamily="18" charset="0"/>
              </a:rPr>
              <a:t>Flora no maderable</a:t>
            </a:r>
            <a:endParaRPr lang="es-GT" dirty="0"/>
          </a:p>
        </p:txBody>
      </p:sp>
      <p:sp>
        <p:nvSpPr>
          <p:cNvPr id="4" name="Rectángulo 3"/>
          <p:cNvSpPr/>
          <p:nvPr/>
        </p:nvSpPr>
        <p:spPr>
          <a:xfrm>
            <a:off x="488948" y="210291"/>
            <a:ext cx="5874365" cy="369332"/>
          </a:xfrm>
          <a:prstGeom prst="rect">
            <a:avLst/>
          </a:prstGeom>
          <a:solidFill>
            <a:srgbClr val="C0F3FF"/>
          </a:solidFill>
        </p:spPr>
        <p:txBody>
          <a:bodyPr wrap="none">
            <a:spAutoFit/>
          </a:bodyPr>
          <a:lstStyle/>
          <a:p>
            <a:r>
              <a:rPr lang="es-ES" b="1" dirty="0" smtClean="0">
                <a:latin typeface="Times New Roman" panose="02020603050405020304" pitchFamily="18" charset="0"/>
                <a:ea typeface="Times New Roman" panose="02020603050405020304" pitchFamily="18" charset="0"/>
              </a:rPr>
              <a:t>2. Comercio </a:t>
            </a:r>
            <a:r>
              <a:rPr lang="es-ES" b="1" dirty="0">
                <a:latin typeface="Times New Roman" panose="02020603050405020304" pitchFamily="18" charset="0"/>
                <a:ea typeface="Times New Roman" panose="02020603050405020304" pitchFamily="18" charset="0"/>
              </a:rPr>
              <a:t>Internacional de especies incluidas en CITES</a:t>
            </a:r>
            <a:endParaRPr lang="es-GT" dirty="0"/>
          </a:p>
        </p:txBody>
      </p:sp>
      <p:graphicFrame>
        <p:nvGraphicFramePr>
          <p:cNvPr id="6" name="Tabla 5"/>
          <p:cNvGraphicFramePr>
            <a:graphicFrameLocks noGrp="1"/>
          </p:cNvGraphicFramePr>
          <p:nvPr>
            <p:extLst>
              <p:ext uri="{D42A27DB-BD31-4B8C-83A1-F6EECF244321}">
                <p14:modId xmlns:p14="http://schemas.microsoft.com/office/powerpoint/2010/main" val="4074979985"/>
              </p:ext>
            </p:extLst>
          </p:nvPr>
        </p:nvGraphicFramePr>
        <p:xfrm>
          <a:off x="368740" y="1010039"/>
          <a:ext cx="6669733" cy="3142545"/>
        </p:xfrm>
        <a:graphic>
          <a:graphicData uri="http://schemas.openxmlformats.org/drawingml/2006/table">
            <a:tbl>
              <a:tblPr firstRow="1" firstCol="1" bandRow="1"/>
              <a:tblGrid>
                <a:gridCol w="925033">
                  <a:extLst>
                    <a:ext uri="{9D8B030D-6E8A-4147-A177-3AD203B41FA5}">
                      <a16:colId xmlns:a16="http://schemas.microsoft.com/office/drawing/2014/main" val="3941019568"/>
                    </a:ext>
                  </a:extLst>
                </a:gridCol>
                <a:gridCol w="1621105">
                  <a:extLst>
                    <a:ext uri="{9D8B030D-6E8A-4147-A177-3AD203B41FA5}">
                      <a16:colId xmlns:a16="http://schemas.microsoft.com/office/drawing/2014/main" val="2469281501"/>
                    </a:ext>
                  </a:extLst>
                </a:gridCol>
                <a:gridCol w="849223">
                  <a:extLst>
                    <a:ext uri="{9D8B030D-6E8A-4147-A177-3AD203B41FA5}">
                      <a16:colId xmlns:a16="http://schemas.microsoft.com/office/drawing/2014/main" val="728939320"/>
                    </a:ext>
                  </a:extLst>
                </a:gridCol>
                <a:gridCol w="830844">
                  <a:extLst>
                    <a:ext uri="{9D8B030D-6E8A-4147-A177-3AD203B41FA5}">
                      <a16:colId xmlns:a16="http://schemas.microsoft.com/office/drawing/2014/main" val="3954118524"/>
                    </a:ext>
                  </a:extLst>
                </a:gridCol>
                <a:gridCol w="1445747">
                  <a:extLst>
                    <a:ext uri="{9D8B030D-6E8A-4147-A177-3AD203B41FA5}">
                      <a16:colId xmlns:a16="http://schemas.microsoft.com/office/drawing/2014/main" val="764044665"/>
                    </a:ext>
                  </a:extLst>
                </a:gridCol>
                <a:gridCol w="997781">
                  <a:extLst>
                    <a:ext uri="{9D8B030D-6E8A-4147-A177-3AD203B41FA5}">
                      <a16:colId xmlns:a16="http://schemas.microsoft.com/office/drawing/2014/main" val="1105293828"/>
                    </a:ext>
                  </a:extLst>
                </a:gridCol>
              </a:tblGrid>
              <a:tr h="268599">
                <a:tc>
                  <a:txBody>
                    <a:bodyPr/>
                    <a:lstStyle/>
                    <a:p>
                      <a:pPr algn="ctr">
                        <a:spcAft>
                          <a:spcPts val="0"/>
                        </a:spcAft>
                      </a:pPr>
                      <a:r>
                        <a:rPr lang="es-GT"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Nombre común </a:t>
                      </a:r>
                      <a:endParaRPr lang="es-GT"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GT"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Nombre científico </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GT"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Cantidad</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GT"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especies</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GT"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MONTO (Q)</a:t>
                      </a:r>
                      <a:endParaRPr lang="es-GT"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s-GT"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Paises</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96950323"/>
                  </a:ext>
                </a:extLst>
              </a:tr>
              <a:tr h="336295">
                <a:tc>
                  <a:txBody>
                    <a:bodyPr/>
                    <a:lstStyle/>
                    <a:p>
                      <a:pPr algn="ctr">
                        <a:spcAft>
                          <a:spcPts val="0"/>
                        </a:spcAft>
                      </a:pPr>
                      <a:r>
                        <a:rPr lang="es-GT"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Gallitos</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Tillandsias</a:t>
                      </a:r>
                      <a:r>
                        <a:rPr lang="es-G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GT" sz="11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spp</a:t>
                      </a:r>
                      <a:r>
                        <a:rPr lang="es-GT"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GT"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48,241,267</a:t>
                      </a:r>
                      <a:endParaRPr lang="es-GT"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27.74</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Q.86,834,280.60</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algn="ctr">
                        <a:spcAft>
                          <a:spcPts val="0"/>
                        </a:spcAft>
                      </a:pPr>
                      <a:r>
                        <a:rPr lang="es-GT"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Inglaterra, Holanda, Estados Unidos, Singapur, Alemania, Finlandia, Italia, Dinamarca, Canadá, España</a:t>
                      </a:r>
                      <a:endParaRPr lang="es-GT"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4215837"/>
                  </a:ext>
                </a:extLst>
              </a:tr>
              <a:tr h="268599">
                <a:tc>
                  <a:txBody>
                    <a:bodyPr/>
                    <a:lstStyle/>
                    <a:p>
                      <a:pPr algn="ctr">
                        <a:spcAft>
                          <a:spcPts val="0"/>
                        </a:spcAft>
                      </a:pPr>
                      <a:r>
                        <a:rPr lang="es-GT"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Xerographica</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Tillandsia xerographica</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6,454,110</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3.71</a:t>
                      </a:r>
                      <a:endParaRPr lang="es-GT"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Q.50,342,058.00</a:t>
                      </a:r>
                      <a:endParaRPr lang="es-GT"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GT"/>
                    </a:p>
                  </a:txBody>
                  <a:tcPr/>
                </a:tc>
                <a:extLst>
                  <a:ext uri="{0D108BD9-81ED-4DB2-BD59-A6C34878D82A}">
                    <a16:rowId xmlns:a16="http://schemas.microsoft.com/office/drawing/2014/main" val="1257906370"/>
                  </a:ext>
                </a:extLst>
              </a:tr>
              <a:tr h="268599">
                <a:tc>
                  <a:txBody>
                    <a:bodyPr/>
                    <a:lstStyle/>
                    <a:p>
                      <a:pPr algn="ctr">
                        <a:spcAft>
                          <a:spcPts val="0"/>
                        </a:spcAft>
                      </a:pPr>
                      <a:r>
                        <a:rPr lang="es-GT"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Harrisii</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Tillandsia harrisii</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6,339,102</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3.65</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Q.12,361,248.90</a:t>
                      </a:r>
                      <a:endParaRPr lang="es-GT"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GT"/>
                    </a:p>
                  </a:txBody>
                  <a:tcPr/>
                </a:tc>
                <a:extLst>
                  <a:ext uri="{0D108BD9-81ED-4DB2-BD59-A6C34878D82A}">
                    <a16:rowId xmlns:a16="http://schemas.microsoft.com/office/drawing/2014/main" val="1379158863"/>
                  </a:ext>
                </a:extLst>
              </a:tr>
              <a:tr h="268599">
                <a:tc>
                  <a:txBody>
                    <a:bodyPr/>
                    <a:lstStyle/>
                    <a:p>
                      <a:pPr algn="ctr">
                        <a:spcAft>
                          <a:spcPts val="0"/>
                        </a:spcAft>
                      </a:pPr>
                      <a:r>
                        <a:rPr lang="es-GT"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Xate</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Chamaedorea spp.</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44,181,699</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25.41</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Q.6,627,254.85</a:t>
                      </a:r>
                      <a:endParaRPr lang="es-GT"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GT"/>
                    </a:p>
                  </a:txBody>
                  <a:tcPr/>
                </a:tc>
                <a:extLst>
                  <a:ext uri="{0D108BD9-81ED-4DB2-BD59-A6C34878D82A}">
                    <a16:rowId xmlns:a16="http://schemas.microsoft.com/office/drawing/2014/main" val="4072152619"/>
                  </a:ext>
                </a:extLst>
              </a:tr>
              <a:tr h="268599">
                <a:tc>
                  <a:txBody>
                    <a:bodyPr/>
                    <a:lstStyle/>
                    <a:p>
                      <a:pPr algn="ctr">
                        <a:spcAft>
                          <a:spcPts val="0"/>
                        </a:spcAft>
                      </a:pPr>
                      <a:r>
                        <a:rPr lang="es-GT"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Izote</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Yucca guatemalensis</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44,429,055</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25.55</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Q.66,643,582.50</a:t>
                      </a:r>
                      <a:endParaRPr lang="es-GT"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GT"/>
                    </a:p>
                  </a:txBody>
                  <a:tcPr/>
                </a:tc>
                <a:extLst>
                  <a:ext uri="{0D108BD9-81ED-4DB2-BD59-A6C34878D82A}">
                    <a16:rowId xmlns:a16="http://schemas.microsoft.com/office/drawing/2014/main" val="3566319097"/>
                  </a:ext>
                </a:extLst>
              </a:tr>
              <a:tr h="268599">
                <a:tc>
                  <a:txBody>
                    <a:bodyPr/>
                    <a:lstStyle/>
                    <a:p>
                      <a:pPr algn="ctr">
                        <a:spcAft>
                          <a:spcPts val="0"/>
                        </a:spcAft>
                      </a:pPr>
                      <a:r>
                        <a:rPr lang="es-GT"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Pimienta gorda</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Pimenta dioica</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1,368,431</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a:effectLst/>
                          <a:latin typeface="Times New Roman" panose="02020603050405020304" pitchFamily="18" charset="0"/>
                          <a:ea typeface="Times New Roman" panose="02020603050405020304" pitchFamily="18" charset="0"/>
                          <a:cs typeface="Times New Roman" panose="02020603050405020304" pitchFamily="18" charset="0"/>
                        </a:rPr>
                        <a:t>0.79</a:t>
                      </a:r>
                      <a:endParaRPr lang="es-GT"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Q.1,231,587,900.00</a:t>
                      </a:r>
                      <a:endParaRPr lang="es-GT"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GT"/>
                    </a:p>
                  </a:txBody>
                  <a:tcPr/>
                </a:tc>
                <a:extLst>
                  <a:ext uri="{0D108BD9-81ED-4DB2-BD59-A6C34878D82A}">
                    <a16:rowId xmlns:a16="http://schemas.microsoft.com/office/drawing/2014/main" val="3425675467"/>
                  </a:ext>
                </a:extLst>
              </a:tr>
              <a:tr h="268599">
                <a:tc>
                  <a:txBody>
                    <a:bodyPr/>
                    <a:lstStyle/>
                    <a:p>
                      <a:pPr algn="ctr">
                        <a:spcAft>
                          <a:spcPts val="0"/>
                        </a:spcAft>
                      </a:pPr>
                      <a:r>
                        <a:rPr lang="es-GT"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Aloe</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Aloe spp.</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5,857,071</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3.37</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Q.7,321,338.75</a:t>
                      </a:r>
                      <a:endParaRPr lang="es-GT"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GT"/>
                    </a:p>
                  </a:txBody>
                  <a:tcPr/>
                </a:tc>
                <a:extLst>
                  <a:ext uri="{0D108BD9-81ED-4DB2-BD59-A6C34878D82A}">
                    <a16:rowId xmlns:a16="http://schemas.microsoft.com/office/drawing/2014/main" val="1384726578"/>
                  </a:ext>
                </a:extLst>
              </a:tr>
              <a:tr h="268599">
                <a:tc>
                  <a:txBody>
                    <a:bodyPr/>
                    <a:lstStyle/>
                    <a:p>
                      <a:pPr algn="ctr">
                        <a:spcAft>
                          <a:spcPts val="0"/>
                        </a:spcAft>
                      </a:pPr>
                      <a:r>
                        <a:rPr lang="es-GT"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Cactus</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Cactaceas spp.</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8,508,486</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4.89</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Q.21,101,045.28</a:t>
                      </a:r>
                      <a:endParaRPr lang="es-GT"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GT"/>
                    </a:p>
                  </a:txBody>
                  <a:tcPr/>
                </a:tc>
                <a:extLst>
                  <a:ext uri="{0D108BD9-81ED-4DB2-BD59-A6C34878D82A}">
                    <a16:rowId xmlns:a16="http://schemas.microsoft.com/office/drawing/2014/main" val="863615067"/>
                  </a:ext>
                </a:extLst>
              </a:tr>
              <a:tr h="209638">
                <a:tc>
                  <a:txBody>
                    <a:bodyPr/>
                    <a:lstStyle/>
                    <a:p>
                      <a:pPr algn="ctr">
                        <a:spcAft>
                          <a:spcPts val="0"/>
                        </a:spcAft>
                      </a:pPr>
                      <a:r>
                        <a:rPr lang="es-GT"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Pony</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Beaucarnea guatemalensis</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8,504,837</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a:effectLst/>
                          <a:latin typeface="Times New Roman" panose="02020603050405020304" pitchFamily="18" charset="0"/>
                          <a:ea typeface="Times New Roman" panose="02020603050405020304" pitchFamily="18" charset="0"/>
                          <a:cs typeface="Times New Roman" panose="02020603050405020304" pitchFamily="18" charset="0"/>
                        </a:rPr>
                        <a:t>4.89</a:t>
                      </a:r>
                      <a:endParaRPr lang="es-GT"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Q.153,087,066.00</a:t>
                      </a:r>
                      <a:endParaRPr lang="es-GT"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GT"/>
                    </a:p>
                  </a:txBody>
                  <a:tcPr/>
                </a:tc>
                <a:extLst>
                  <a:ext uri="{0D108BD9-81ED-4DB2-BD59-A6C34878D82A}">
                    <a16:rowId xmlns:a16="http://schemas.microsoft.com/office/drawing/2014/main" val="2709140397"/>
                  </a:ext>
                </a:extLst>
              </a:tr>
              <a:tr h="314458">
                <a:tc gridSpan="2">
                  <a:txBody>
                    <a:bodyPr/>
                    <a:lstStyle/>
                    <a:p>
                      <a:pPr algn="ctr">
                        <a:spcAft>
                          <a:spcPts val="0"/>
                        </a:spcAft>
                      </a:pPr>
                      <a:r>
                        <a:rPr lang="es-GT"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GT"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GT"/>
                    </a:p>
                  </a:txBody>
                  <a:tcPr/>
                </a:tc>
                <a:tc>
                  <a:txBody>
                    <a:bodyPr/>
                    <a:lstStyle/>
                    <a:p>
                      <a:pPr algn="ctr">
                        <a:spcAft>
                          <a:spcPts val="0"/>
                        </a:spcAft>
                      </a:pPr>
                      <a:r>
                        <a:rPr lang="es-GT"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173,884,058</a:t>
                      </a:r>
                      <a:endParaRPr lang="es-GT"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GT"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Q.1,635,905,774.88</a:t>
                      </a:r>
                      <a:endParaRPr lang="es-GT"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GT" sz="1100" dirty="0">
                        <a:effectLst/>
                        <a:latin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87437247"/>
                  </a:ext>
                </a:extLst>
              </a:tr>
            </a:tbl>
          </a:graphicData>
        </a:graphic>
      </p:graphicFrame>
      <p:graphicFrame>
        <p:nvGraphicFramePr>
          <p:cNvPr id="13" name="Gráfico 12"/>
          <p:cNvGraphicFramePr/>
          <p:nvPr>
            <p:extLst>
              <p:ext uri="{D42A27DB-BD31-4B8C-83A1-F6EECF244321}">
                <p14:modId xmlns:p14="http://schemas.microsoft.com/office/powerpoint/2010/main" val="2106234011"/>
              </p:ext>
            </p:extLst>
          </p:nvPr>
        </p:nvGraphicFramePr>
        <p:xfrm>
          <a:off x="7199454" y="3264512"/>
          <a:ext cx="4734046" cy="28741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42034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ángulo 7"/>
          <p:cNvSpPr/>
          <p:nvPr/>
        </p:nvSpPr>
        <p:spPr>
          <a:xfrm>
            <a:off x="573281" y="401218"/>
            <a:ext cx="1868171" cy="369332"/>
          </a:xfrm>
          <a:prstGeom prst="rect">
            <a:avLst/>
          </a:prstGeom>
        </p:spPr>
        <p:txBody>
          <a:bodyPr wrap="square">
            <a:spAutoFit/>
          </a:bodyPr>
          <a:lstStyle/>
          <a:p>
            <a:r>
              <a:rPr lang="es-ES" b="1" u="sng" dirty="0">
                <a:latin typeface="Times New Roman" panose="02020603050405020304" pitchFamily="18" charset="0"/>
                <a:ea typeface="Times New Roman" panose="02020603050405020304" pitchFamily="18" charset="0"/>
              </a:rPr>
              <a:t>Flora maderable</a:t>
            </a:r>
            <a:endParaRPr lang="es-GT" dirty="0"/>
          </a:p>
        </p:txBody>
      </p:sp>
      <p:graphicFrame>
        <p:nvGraphicFramePr>
          <p:cNvPr id="3" name="Tabla 2"/>
          <p:cNvGraphicFramePr>
            <a:graphicFrameLocks noGrp="1"/>
          </p:cNvGraphicFramePr>
          <p:nvPr>
            <p:extLst>
              <p:ext uri="{D42A27DB-BD31-4B8C-83A1-F6EECF244321}">
                <p14:modId xmlns:p14="http://schemas.microsoft.com/office/powerpoint/2010/main" val="3093744844"/>
              </p:ext>
            </p:extLst>
          </p:nvPr>
        </p:nvGraphicFramePr>
        <p:xfrm>
          <a:off x="477028" y="933491"/>
          <a:ext cx="6068150" cy="2677697"/>
        </p:xfrm>
        <a:graphic>
          <a:graphicData uri="http://schemas.openxmlformats.org/drawingml/2006/table">
            <a:tbl>
              <a:tblPr firstRow="1" firstCol="1" bandRow="1"/>
              <a:tblGrid>
                <a:gridCol w="1437524">
                  <a:extLst>
                    <a:ext uri="{9D8B030D-6E8A-4147-A177-3AD203B41FA5}">
                      <a16:colId xmlns:a16="http://schemas.microsoft.com/office/drawing/2014/main" val="1637851419"/>
                    </a:ext>
                  </a:extLst>
                </a:gridCol>
                <a:gridCol w="720333">
                  <a:extLst>
                    <a:ext uri="{9D8B030D-6E8A-4147-A177-3AD203B41FA5}">
                      <a16:colId xmlns:a16="http://schemas.microsoft.com/office/drawing/2014/main" val="1686730422"/>
                    </a:ext>
                  </a:extLst>
                </a:gridCol>
                <a:gridCol w="801418">
                  <a:extLst>
                    <a:ext uri="{9D8B030D-6E8A-4147-A177-3AD203B41FA5}">
                      <a16:colId xmlns:a16="http://schemas.microsoft.com/office/drawing/2014/main" val="2203136614"/>
                    </a:ext>
                  </a:extLst>
                </a:gridCol>
                <a:gridCol w="1179814">
                  <a:extLst>
                    <a:ext uri="{9D8B030D-6E8A-4147-A177-3AD203B41FA5}">
                      <a16:colId xmlns:a16="http://schemas.microsoft.com/office/drawing/2014/main" val="302490565"/>
                    </a:ext>
                  </a:extLst>
                </a:gridCol>
                <a:gridCol w="1929061">
                  <a:extLst>
                    <a:ext uri="{9D8B030D-6E8A-4147-A177-3AD203B41FA5}">
                      <a16:colId xmlns:a16="http://schemas.microsoft.com/office/drawing/2014/main" val="1112394536"/>
                    </a:ext>
                  </a:extLst>
                </a:gridCol>
              </a:tblGrid>
              <a:tr h="401812">
                <a:tc>
                  <a:txBody>
                    <a:bodyPr/>
                    <a:lstStyle/>
                    <a:p>
                      <a:pPr algn="ctr">
                        <a:spcAft>
                          <a:spcPts val="0"/>
                        </a:spcAft>
                      </a:pPr>
                      <a:r>
                        <a:rPr lang="es-GT"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Especie</a:t>
                      </a:r>
                      <a:endParaRPr lang="es-G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spcAft>
                          <a:spcPts val="0"/>
                        </a:spcAft>
                      </a:pPr>
                      <a:r>
                        <a:rPr lang="es-GT"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Volumen (m</a:t>
                      </a:r>
                      <a:r>
                        <a:rPr lang="es-GT"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s-GT"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G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spcAft>
                          <a:spcPts val="0"/>
                        </a:spcAft>
                      </a:pPr>
                      <a:r>
                        <a:rPr lang="es-G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Volumen (%)</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spcAft>
                          <a:spcPts val="0"/>
                        </a:spcAft>
                      </a:pPr>
                      <a:r>
                        <a:rPr lang="es-G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 (Q.)</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a:spcAft>
                          <a:spcPts val="0"/>
                        </a:spcAft>
                      </a:pPr>
                      <a:r>
                        <a:rPr lang="es-G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Pais de destino</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4065513934"/>
                  </a:ext>
                </a:extLst>
              </a:tr>
              <a:tr h="176137">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Cedro</a:t>
                      </a:r>
                      <a:r>
                        <a:rPr lang="es-GT" sz="1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(Cedrela odorata)</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305.68</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11.03</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Q.2,897,612.18</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Estados Unidos de América y España</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124642"/>
                  </a:ext>
                </a:extLst>
              </a:tr>
              <a:tr h="259618">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Rosul</a:t>
                      </a:r>
                      <a:r>
                        <a:rPr lang="es-GT" sz="1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(Dalbergia retusa Hemsl.)</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Q.445,304.16</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Estados Unidos de América</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5167878"/>
                  </a:ext>
                </a:extLst>
              </a:tr>
              <a:tr h="352273">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Rosul</a:t>
                      </a:r>
                      <a:r>
                        <a:rPr lang="es-GT" sz="1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(Dalbergia  stevensonii Standl.)</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69.01</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2.49</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Q.5,373,046.39</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Estados Unidos de América, Alemania y Países Bajos</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359"/>
                  </a:ext>
                </a:extLst>
              </a:tr>
              <a:tr h="244023">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Caoba</a:t>
                      </a:r>
                      <a:r>
                        <a:rPr lang="es-GT" sz="1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(Swietenia humilis Zucc.)</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Q.245,862.59</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Estados Unidos de América</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109125"/>
                  </a:ext>
                </a:extLst>
              </a:tr>
              <a:tr h="352273">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Caoba</a:t>
                      </a:r>
                      <a:r>
                        <a:rPr lang="es-GT" sz="1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(Swietenia macrophylla)</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2386.76</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86.10</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Q.38,126,403.73</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Estados Unidos de América, España, Japón, República Dominicana, Japón y México</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457945"/>
                  </a:ext>
                </a:extLst>
              </a:tr>
              <a:tr h="264205">
                <a:tc>
                  <a:txBody>
                    <a:bodyPr/>
                    <a:lstStyle/>
                    <a:p>
                      <a:pPr algn="ctr">
                        <a:spcAft>
                          <a:spcPts val="0"/>
                        </a:spcAft>
                      </a:pPr>
                      <a:r>
                        <a:rPr lang="es-G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2772.05</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 47,088,229.05</a:t>
                      </a:r>
                      <a:endParaRPr lang="es-G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GT" sz="1200" dirty="0">
                        <a:effectLst/>
                        <a:latin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27599278"/>
                  </a:ext>
                </a:extLst>
              </a:tr>
            </a:tbl>
          </a:graphicData>
        </a:graphic>
      </p:graphicFrame>
      <p:graphicFrame>
        <p:nvGraphicFramePr>
          <p:cNvPr id="5" name="Gráfico 4"/>
          <p:cNvGraphicFramePr/>
          <p:nvPr>
            <p:extLst>
              <p:ext uri="{D42A27DB-BD31-4B8C-83A1-F6EECF244321}">
                <p14:modId xmlns:p14="http://schemas.microsoft.com/office/powerpoint/2010/main" val="114825368"/>
              </p:ext>
            </p:extLst>
          </p:nvPr>
        </p:nvGraphicFramePr>
        <p:xfrm>
          <a:off x="6761748" y="3107407"/>
          <a:ext cx="5181600" cy="29051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94983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30AB1E2-E7D9-478E-8E9C-68FC91F36907}"/>
              </a:ext>
            </a:extLst>
          </p:cNvPr>
          <p:cNvSpPr txBox="1">
            <a:spLocks/>
          </p:cNvSpPr>
          <p:nvPr/>
        </p:nvSpPr>
        <p:spPr>
          <a:xfrm>
            <a:off x="1524350" y="480467"/>
            <a:ext cx="9344519" cy="54708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s-GT" sz="2400" b="1" dirty="0">
                <a:latin typeface="Times New Roman" panose="02020603050405020304" pitchFamily="18" charset="0"/>
                <a:cs typeface="Times New Roman" panose="02020603050405020304" pitchFamily="18" charset="0"/>
              </a:rPr>
              <a:t>PRINCIPALES FUNCIONES </a:t>
            </a:r>
            <a:r>
              <a:rPr lang="es-GT" sz="2400" b="1" dirty="0" smtClean="0">
                <a:latin typeface="Times New Roman" panose="02020603050405020304" pitchFamily="18" charset="0"/>
                <a:cs typeface="Times New Roman" panose="02020603050405020304" pitchFamily="18" charset="0"/>
              </a:rPr>
              <a:t>DEL </a:t>
            </a:r>
            <a:r>
              <a:rPr lang="pt-BR" sz="2400" b="1" dirty="0" smtClean="0">
                <a:latin typeface="Times New Roman" panose="02020603050405020304" pitchFamily="18" charset="0"/>
                <a:cs typeface="Times New Roman" panose="02020603050405020304" pitchFamily="18" charset="0"/>
              </a:rPr>
              <a:t>CONSEJO </a:t>
            </a:r>
            <a:r>
              <a:rPr lang="pt-BR" sz="2400" b="1" dirty="0">
                <a:latin typeface="Times New Roman" panose="02020603050405020304" pitchFamily="18" charset="0"/>
                <a:cs typeface="Times New Roman" panose="02020603050405020304" pitchFamily="18" charset="0"/>
              </a:rPr>
              <a:t>NACIONAL DE </a:t>
            </a:r>
            <a:r>
              <a:rPr lang="pt-BR" sz="2400" b="1" dirty="0" smtClean="0">
                <a:latin typeface="Times New Roman" panose="02020603050405020304" pitchFamily="18" charset="0"/>
                <a:cs typeface="Times New Roman" panose="02020603050405020304" pitchFamily="18" charset="0"/>
              </a:rPr>
              <a:t>ÁREAS PROTEGIDAS -CONAP-</a:t>
            </a:r>
            <a:endParaRPr lang="es-GT" sz="2400" b="1" dirty="0">
              <a:latin typeface="Times New Roman" panose="02020603050405020304" pitchFamily="18" charset="0"/>
              <a:cs typeface="Times New Roman" panose="02020603050405020304" pitchFamily="18" charset="0"/>
            </a:endParaRPr>
          </a:p>
        </p:txBody>
      </p:sp>
      <p:sp>
        <p:nvSpPr>
          <p:cNvPr id="6" name="Marcador de contenido 6">
            <a:extLst>
              <a:ext uri="{FF2B5EF4-FFF2-40B4-BE49-F238E27FC236}">
                <a16:creationId xmlns:a16="http://schemas.microsoft.com/office/drawing/2014/main" id="{18262C89-C627-47B8-A075-7CF424768A2F}"/>
              </a:ext>
            </a:extLst>
          </p:cNvPr>
          <p:cNvSpPr txBox="1">
            <a:spLocks/>
          </p:cNvSpPr>
          <p:nvPr/>
        </p:nvSpPr>
        <p:spPr>
          <a:xfrm>
            <a:off x="590309" y="1139156"/>
            <a:ext cx="10822330" cy="499542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lvl="1" indent="0">
              <a:lnSpc>
                <a:spcPct val="150000"/>
              </a:lnSpc>
              <a:buNone/>
            </a:pPr>
            <a:r>
              <a:rPr lang="es-GT" sz="1600" dirty="0">
                <a:latin typeface="Times New Roman" panose="02020603050405020304" pitchFamily="18" charset="0"/>
                <a:cs typeface="Times New Roman" panose="02020603050405020304" pitchFamily="18" charset="0"/>
              </a:rPr>
              <a:t>De conformidad con las normas que regulan su funcionamiento, las </a:t>
            </a:r>
            <a:r>
              <a:rPr lang="es-GT" sz="1600" b="1" dirty="0">
                <a:solidFill>
                  <a:srgbClr val="2786C0"/>
                </a:solidFill>
                <a:latin typeface="Times New Roman" panose="02020603050405020304" pitchFamily="18" charset="0"/>
                <a:cs typeface="Times New Roman" panose="02020603050405020304" pitchFamily="18" charset="0"/>
              </a:rPr>
              <a:t>principales funciones </a:t>
            </a:r>
            <a:r>
              <a:rPr lang="es-GT" sz="1600" dirty="0" smtClean="0">
                <a:latin typeface="Times New Roman" panose="02020603050405020304" pitchFamily="18" charset="0"/>
                <a:cs typeface="Times New Roman" panose="02020603050405020304" pitchFamily="18" charset="0"/>
              </a:rPr>
              <a:t>del “</a:t>
            </a:r>
            <a:r>
              <a:rPr lang="pt-BR" sz="1600" u="sng" dirty="0" err="1">
                <a:latin typeface="Times New Roman" panose="02020603050405020304" pitchFamily="18" charset="0"/>
                <a:cs typeface="Times New Roman" panose="02020603050405020304" pitchFamily="18" charset="0"/>
              </a:rPr>
              <a:t>Consejo</a:t>
            </a:r>
            <a:r>
              <a:rPr lang="pt-BR" sz="1600" u="sng" dirty="0">
                <a:latin typeface="Times New Roman" panose="02020603050405020304" pitchFamily="18" charset="0"/>
                <a:cs typeface="Times New Roman" panose="02020603050405020304" pitchFamily="18" charset="0"/>
              </a:rPr>
              <a:t> Nacional de Áreas Protegidas</a:t>
            </a:r>
            <a:r>
              <a:rPr lang="es-GT" sz="1600" dirty="0" smtClean="0">
                <a:latin typeface="Times New Roman" panose="02020603050405020304" pitchFamily="18" charset="0"/>
                <a:cs typeface="Times New Roman" panose="02020603050405020304" pitchFamily="18" charset="0"/>
              </a:rPr>
              <a:t>” </a:t>
            </a:r>
            <a:r>
              <a:rPr lang="es-GT" sz="1600" dirty="0">
                <a:latin typeface="Times New Roman" panose="02020603050405020304" pitchFamily="18" charset="0"/>
                <a:cs typeface="Times New Roman" panose="02020603050405020304" pitchFamily="18" charset="0"/>
              </a:rPr>
              <a:t>son:</a:t>
            </a:r>
          </a:p>
          <a:p>
            <a:pPr marL="358775" lvl="1" algn="just">
              <a:lnSpc>
                <a:spcPct val="170000"/>
              </a:lnSpc>
            </a:pPr>
            <a:r>
              <a:rPr lang="es-ES" sz="1600" dirty="0" smtClean="0">
                <a:latin typeface="Times New Roman" panose="02020603050405020304" pitchFamily="18" charset="0"/>
                <a:cs typeface="Times New Roman" panose="02020603050405020304" pitchFamily="18" charset="0"/>
              </a:rPr>
              <a:t>Formular </a:t>
            </a:r>
            <a:r>
              <a:rPr lang="es-ES" sz="1600" dirty="0">
                <a:latin typeface="Times New Roman" panose="02020603050405020304" pitchFamily="18" charset="0"/>
                <a:cs typeface="Times New Roman" panose="02020603050405020304" pitchFamily="18" charset="0"/>
              </a:rPr>
              <a:t>las políticas y estrategias de conservación, protección y mejoramiento del patrimonio natural de la Nación por medio del Sistema Guatemalteco de Áreas Protegidas (SIGAP), aprobar los reglamentos y las normas de </a:t>
            </a:r>
            <a:r>
              <a:rPr lang="es-ES" sz="1600" dirty="0" smtClean="0">
                <a:latin typeface="Times New Roman" panose="02020603050405020304" pitchFamily="18" charset="0"/>
                <a:cs typeface="Times New Roman" panose="02020603050405020304" pitchFamily="18" charset="0"/>
              </a:rPr>
              <a:t>funcionamiento, </a:t>
            </a:r>
            <a:r>
              <a:rPr lang="es-ES" sz="1600" dirty="0">
                <a:latin typeface="Times New Roman" panose="02020603050405020304" pitchFamily="18" charset="0"/>
                <a:cs typeface="Times New Roman" panose="02020603050405020304" pitchFamily="18" charset="0"/>
              </a:rPr>
              <a:t>aprobar los dictámenes de convenios y contratos con entidades internacionales,  aprobar la suscripción de concesiones de aprovechamiento y manejo de las áreas protegidas del SIGAP y velar porque se</a:t>
            </a:r>
            <a:br>
              <a:rPr lang="es-ES" sz="1600" dirty="0">
                <a:latin typeface="Times New Roman" panose="02020603050405020304" pitchFamily="18" charset="0"/>
                <a:cs typeface="Times New Roman" panose="02020603050405020304" pitchFamily="18" charset="0"/>
              </a:rPr>
            </a:br>
            <a:r>
              <a:rPr lang="es-ES" sz="1600" dirty="0">
                <a:latin typeface="Times New Roman" panose="02020603050405020304" pitchFamily="18" charset="0"/>
                <a:cs typeface="Times New Roman" panose="02020603050405020304" pitchFamily="18" charset="0"/>
              </a:rPr>
              <a:t>cumplan las normas contenidas en los reglamentos establecidos para tal efecto, mantener estrecha coordinación e intercomunicación entre las entidades integrantes del SIGAP, ser asesor de la Presidencia de la República y de todas las entidades estatales en materia de conservación, protección y uso de los recursos naturales del país, en especial, dentro de las áreas protegidas, para el buen desarrollo y funcionamiento del Sistema Guatemalteco de Áreas </a:t>
            </a:r>
            <a:r>
              <a:rPr lang="es-ES" sz="1600" dirty="0" smtClean="0">
                <a:latin typeface="Times New Roman" panose="02020603050405020304" pitchFamily="18" charset="0"/>
                <a:cs typeface="Times New Roman" panose="02020603050405020304" pitchFamily="18" charset="0"/>
              </a:rPr>
              <a:t>Protegidas. </a:t>
            </a:r>
            <a:endParaRPr lang="es-GT" sz="1600" b="1" dirty="0">
              <a:solidFill>
                <a:srgbClr val="0070C0"/>
              </a:solidFill>
              <a:latin typeface="Times New Roman" panose="02020603050405020304" pitchFamily="18" charset="0"/>
              <a:cs typeface="Times New Roman" panose="02020603050405020304" pitchFamily="18" charset="0"/>
            </a:endParaRPr>
          </a:p>
          <a:p>
            <a:pPr lvl="1"/>
            <a:endParaRPr lang="es-G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202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10072" y="287990"/>
            <a:ext cx="9305731" cy="369332"/>
          </a:xfrm>
          <a:prstGeom prst="rect">
            <a:avLst/>
          </a:prstGeom>
          <a:solidFill>
            <a:srgbClr val="C0F3FF"/>
          </a:solidFill>
        </p:spPr>
        <p:txBody>
          <a:bodyPr wrap="square">
            <a:spAutoFit/>
          </a:bodyPr>
          <a:lstStyle/>
          <a:p>
            <a:r>
              <a:rPr lang="es-ES" b="1" dirty="0" smtClean="0">
                <a:latin typeface="Times New Roman" panose="02020603050405020304" pitchFamily="18" charset="0"/>
                <a:ea typeface="Times New Roman" panose="02020603050405020304" pitchFamily="18" charset="0"/>
              </a:rPr>
              <a:t>3. Restauración</a:t>
            </a:r>
            <a:r>
              <a:rPr lang="es-ES" b="1" dirty="0">
                <a:latin typeface="Times New Roman" panose="02020603050405020304" pitchFamily="18" charset="0"/>
                <a:ea typeface="Times New Roman" panose="02020603050405020304" pitchFamily="18" charset="0"/>
              </a:rPr>
              <a:t>, Protección, Conservación de Áreas Protegidas y Diversidad Biológica</a:t>
            </a:r>
            <a:endParaRPr lang="es-GT" dirty="0"/>
          </a:p>
        </p:txBody>
      </p:sp>
      <p:sp>
        <p:nvSpPr>
          <p:cNvPr id="3" name="Rectángulo 2"/>
          <p:cNvSpPr/>
          <p:nvPr/>
        </p:nvSpPr>
        <p:spPr>
          <a:xfrm>
            <a:off x="510071" y="739752"/>
            <a:ext cx="7850157" cy="369332"/>
          </a:xfrm>
          <a:prstGeom prst="rect">
            <a:avLst/>
          </a:prstGeom>
        </p:spPr>
        <p:txBody>
          <a:bodyPr wrap="square">
            <a:spAutoFit/>
          </a:bodyPr>
          <a:lstStyle/>
          <a:p>
            <a:r>
              <a:rPr lang="es-GT" b="1" u="sng" dirty="0">
                <a:latin typeface="Times New Roman" panose="02020603050405020304" pitchFamily="18" charset="0"/>
                <a:ea typeface="Times New Roman" panose="02020603050405020304" pitchFamily="18" charset="0"/>
              </a:rPr>
              <a:t>Campaña de Control y Conservación del Pinabete, Temporada Navideña 2022</a:t>
            </a:r>
            <a:endParaRPr lang="es-GT" dirty="0"/>
          </a:p>
        </p:txBody>
      </p:sp>
      <p:pic>
        <p:nvPicPr>
          <p:cNvPr id="4" name="Imagen 3"/>
          <p:cNvPicPr>
            <a:picLocks noChangeAspect="1"/>
          </p:cNvPicPr>
          <p:nvPr/>
        </p:nvPicPr>
        <p:blipFill>
          <a:blip r:embed="rId4"/>
          <a:stretch>
            <a:fillRect/>
          </a:stretch>
        </p:blipFill>
        <p:spPr>
          <a:xfrm>
            <a:off x="510072" y="1191514"/>
            <a:ext cx="2685977" cy="1919491"/>
          </a:xfrm>
          <a:prstGeom prst="rect">
            <a:avLst/>
          </a:prstGeom>
        </p:spPr>
      </p:pic>
      <p:pic>
        <p:nvPicPr>
          <p:cNvPr id="5" name="Imagen 4"/>
          <p:cNvPicPr>
            <a:picLocks noChangeAspect="1"/>
          </p:cNvPicPr>
          <p:nvPr/>
        </p:nvPicPr>
        <p:blipFill>
          <a:blip r:embed="rId5"/>
          <a:stretch>
            <a:fillRect/>
          </a:stretch>
        </p:blipFill>
        <p:spPr>
          <a:xfrm>
            <a:off x="3345463" y="1218812"/>
            <a:ext cx="2518619" cy="1892193"/>
          </a:xfrm>
          <a:prstGeom prst="rect">
            <a:avLst/>
          </a:prstGeom>
        </p:spPr>
      </p:pic>
      <p:sp>
        <p:nvSpPr>
          <p:cNvPr id="6" name="Rectángulo 5"/>
          <p:cNvSpPr/>
          <p:nvPr/>
        </p:nvSpPr>
        <p:spPr>
          <a:xfrm>
            <a:off x="6013496" y="1458761"/>
            <a:ext cx="5761738" cy="1384995"/>
          </a:xfrm>
          <a:prstGeom prst="rect">
            <a:avLst/>
          </a:prstGeom>
        </p:spPr>
        <p:txBody>
          <a:bodyPr wrap="square">
            <a:spAutoFit/>
          </a:bodyPr>
          <a:lstStyle/>
          <a:p>
            <a:pPr marL="171450" indent="-171450" algn="just">
              <a:buFont typeface="Arial" panose="020B0604020202020204" pitchFamily="34" charset="0"/>
              <a:buChar char="•"/>
            </a:pPr>
            <a:r>
              <a:rPr lang="es-GT" sz="1200" dirty="0" smtClean="0">
                <a:latin typeface="Times New Roman" panose="02020603050405020304" pitchFamily="18" charset="0"/>
                <a:ea typeface="Times New Roman" panose="02020603050405020304" pitchFamily="18" charset="0"/>
              </a:rPr>
              <a:t>2,500 </a:t>
            </a:r>
            <a:r>
              <a:rPr lang="es-GT" sz="1200" dirty="0">
                <a:latin typeface="Times New Roman" panose="02020603050405020304" pitchFamily="18" charset="0"/>
                <a:ea typeface="Times New Roman" panose="02020603050405020304" pitchFamily="18" charset="0"/>
              </a:rPr>
              <a:t>personas </a:t>
            </a:r>
            <a:r>
              <a:rPr lang="es-GT" sz="1200" dirty="0" smtClean="0">
                <a:latin typeface="Times New Roman" panose="02020603050405020304" pitchFamily="18" charset="0"/>
                <a:ea typeface="Times New Roman" panose="02020603050405020304" pitchFamily="18" charset="0"/>
              </a:rPr>
              <a:t>que realizaron actividades </a:t>
            </a:r>
            <a:r>
              <a:rPr lang="es-GT" sz="1200" dirty="0">
                <a:latin typeface="Times New Roman" panose="02020603050405020304" pitchFamily="18" charset="0"/>
                <a:ea typeface="Times New Roman" panose="02020603050405020304" pitchFamily="18" charset="0"/>
              </a:rPr>
              <a:t>de monitoreo, control y vigilancia para evitar el tráfico ilegal</a:t>
            </a:r>
            <a:r>
              <a:rPr lang="es-GT" sz="1200" dirty="0" smtClean="0">
                <a:latin typeface="Times New Roman" panose="02020603050405020304" pitchFamily="18" charset="0"/>
                <a:ea typeface="Times New Roman" panose="02020603050405020304" pitchFamily="18" charset="0"/>
              </a:rPr>
              <a:t>, </a:t>
            </a:r>
            <a:r>
              <a:rPr lang="es-GT" sz="1200" dirty="0">
                <a:latin typeface="Times New Roman" panose="02020603050405020304" pitchFamily="18" charset="0"/>
                <a:ea typeface="Times New Roman" panose="02020603050405020304" pitchFamily="18" charset="0"/>
              </a:rPr>
              <a:t>en coordinación </a:t>
            </a:r>
            <a:r>
              <a:rPr lang="es-GT" sz="1200" dirty="0" smtClean="0">
                <a:latin typeface="Times New Roman" panose="02020603050405020304" pitchFamily="18" charset="0"/>
                <a:ea typeface="Times New Roman" panose="02020603050405020304" pitchFamily="18" charset="0"/>
              </a:rPr>
              <a:t>DIPRONA-PNC, MP (Fiscalía </a:t>
            </a:r>
            <a:r>
              <a:rPr lang="es-GT" sz="1200" dirty="0">
                <a:latin typeface="Times New Roman" panose="02020603050405020304" pitchFamily="18" charset="0"/>
                <a:ea typeface="Times New Roman" panose="02020603050405020304" pitchFamily="18" charset="0"/>
              </a:rPr>
              <a:t>de Delitos contra el Ambiente), Asociación de 48 Cantones de Totonicapán, Municipalidades y oenegés</a:t>
            </a:r>
            <a:r>
              <a:rPr lang="es-GT" sz="1200" dirty="0" smtClean="0">
                <a:latin typeface="Times New Roman" panose="02020603050405020304" pitchFamily="18" charset="0"/>
                <a:ea typeface="Times New Roman" panose="02020603050405020304" pitchFamily="18" charset="0"/>
              </a:rPr>
              <a:t>.</a:t>
            </a:r>
          </a:p>
          <a:p>
            <a:pPr algn="just"/>
            <a:r>
              <a:rPr lang="es-GT" sz="1200" dirty="0" smtClean="0">
                <a:latin typeface="Times New Roman" panose="02020603050405020304" pitchFamily="18" charset="0"/>
                <a:ea typeface="Times New Roman" panose="02020603050405020304" pitchFamily="18" charset="0"/>
              </a:rPr>
              <a:t> </a:t>
            </a:r>
          </a:p>
          <a:p>
            <a:pPr marL="171450" indent="-171450" algn="just">
              <a:buFont typeface="Arial" panose="020B0604020202020204" pitchFamily="34" charset="0"/>
              <a:buChar char="•"/>
            </a:pPr>
            <a:r>
              <a:rPr lang="es-GT" sz="1200" dirty="0" smtClean="0">
                <a:latin typeface="Times New Roman" panose="02020603050405020304" pitchFamily="18" charset="0"/>
                <a:ea typeface="Times New Roman" panose="02020603050405020304" pitchFamily="18" charset="0"/>
              </a:rPr>
              <a:t>El </a:t>
            </a:r>
            <a:r>
              <a:rPr lang="es-GT" sz="1200" dirty="0">
                <a:latin typeface="Times New Roman" panose="02020603050405020304" pitchFamily="18" charset="0"/>
                <a:ea typeface="Times New Roman" panose="02020603050405020304" pitchFamily="18" charset="0"/>
              </a:rPr>
              <a:t>50% de bosque de pinabete se encuentra dentro del SIGAP, en </a:t>
            </a:r>
            <a:r>
              <a:rPr lang="es-GT" sz="1200" dirty="0" smtClean="0">
                <a:latin typeface="Times New Roman" panose="02020603050405020304" pitchFamily="18" charset="0"/>
                <a:ea typeface="Times New Roman" panose="02020603050405020304" pitchFamily="18" charset="0"/>
              </a:rPr>
              <a:t>27,548.29 ha.</a:t>
            </a:r>
          </a:p>
          <a:p>
            <a:pPr algn="just"/>
            <a:endParaRPr lang="es-GT" sz="1200" dirty="0" smtClean="0">
              <a:latin typeface="Times New Roman" panose="02020603050405020304" pitchFamily="18" charset="0"/>
              <a:ea typeface="Times New Roman" panose="02020603050405020304" pitchFamily="18" charset="0"/>
            </a:endParaRPr>
          </a:p>
          <a:p>
            <a:pPr marL="171450" indent="-171450" algn="just">
              <a:buFont typeface="Arial" panose="020B0604020202020204" pitchFamily="34" charset="0"/>
              <a:buChar char="•"/>
            </a:pPr>
            <a:r>
              <a:rPr lang="es-GT" sz="1200" dirty="0" smtClean="0">
                <a:latin typeface="Times New Roman" panose="02020603050405020304" pitchFamily="18" charset="0"/>
                <a:ea typeface="Times New Roman" panose="02020603050405020304" pitchFamily="18" charset="0"/>
              </a:rPr>
              <a:t> </a:t>
            </a:r>
            <a:r>
              <a:rPr lang="es-GT" sz="1200" dirty="0">
                <a:latin typeface="Times New Roman" panose="02020603050405020304" pitchFamily="18" charset="0"/>
                <a:ea typeface="Times New Roman" panose="02020603050405020304" pitchFamily="18" charset="0"/>
              </a:rPr>
              <a:t>984 plantaciones establecidas en un área de 375.06 </a:t>
            </a:r>
            <a:r>
              <a:rPr lang="es-GT" sz="1200" dirty="0" smtClean="0">
                <a:latin typeface="Times New Roman" panose="02020603050405020304" pitchFamily="18" charset="0"/>
                <a:ea typeface="Times New Roman" panose="02020603050405020304" pitchFamily="18" charset="0"/>
              </a:rPr>
              <a:t>ha, </a:t>
            </a:r>
          </a:p>
        </p:txBody>
      </p:sp>
      <p:sp>
        <p:nvSpPr>
          <p:cNvPr id="8" name="Rectángulo 7"/>
          <p:cNvSpPr/>
          <p:nvPr/>
        </p:nvSpPr>
        <p:spPr>
          <a:xfrm>
            <a:off x="510072" y="3507343"/>
            <a:ext cx="3604577" cy="369332"/>
          </a:xfrm>
          <a:prstGeom prst="rect">
            <a:avLst/>
          </a:prstGeom>
        </p:spPr>
        <p:txBody>
          <a:bodyPr wrap="none">
            <a:spAutoFit/>
          </a:bodyPr>
          <a:lstStyle/>
          <a:p>
            <a:r>
              <a:rPr lang="es-ES" b="1" u="sng" dirty="0">
                <a:latin typeface="Times New Roman" panose="02020603050405020304" pitchFamily="18" charset="0"/>
                <a:ea typeface="Times New Roman" panose="02020603050405020304" pitchFamily="18" charset="0"/>
              </a:rPr>
              <a:t>Operativos de Control y Vigilancia</a:t>
            </a:r>
            <a:endParaRPr lang="es-GT" dirty="0"/>
          </a:p>
        </p:txBody>
      </p:sp>
      <p:graphicFrame>
        <p:nvGraphicFramePr>
          <p:cNvPr id="11" name="Gráfico 10"/>
          <p:cNvGraphicFramePr/>
          <p:nvPr>
            <p:extLst>
              <p:ext uri="{D42A27DB-BD31-4B8C-83A1-F6EECF244321}">
                <p14:modId xmlns:p14="http://schemas.microsoft.com/office/powerpoint/2010/main" val="540630573"/>
              </p:ext>
            </p:extLst>
          </p:nvPr>
        </p:nvGraphicFramePr>
        <p:xfrm>
          <a:off x="4237083" y="3720622"/>
          <a:ext cx="4509875" cy="2451577"/>
        </p:xfrm>
        <a:graphic>
          <a:graphicData uri="http://schemas.openxmlformats.org/drawingml/2006/chart">
            <c:chart xmlns:c="http://schemas.openxmlformats.org/drawingml/2006/chart" xmlns:r="http://schemas.openxmlformats.org/officeDocument/2006/relationships" r:id="rId6"/>
          </a:graphicData>
        </a:graphic>
      </p:graphicFrame>
      <p:sp>
        <p:nvSpPr>
          <p:cNvPr id="12" name="Rectángulo 11"/>
          <p:cNvSpPr/>
          <p:nvPr/>
        </p:nvSpPr>
        <p:spPr>
          <a:xfrm>
            <a:off x="8869393" y="4715577"/>
            <a:ext cx="2905842" cy="461665"/>
          </a:xfrm>
          <a:prstGeom prst="rect">
            <a:avLst/>
          </a:prstGeom>
        </p:spPr>
        <p:txBody>
          <a:bodyPr wrap="square">
            <a:spAutoFit/>
          </a:bodyPr>
          <a:lstStyle/>
          <a:p>
            <a:pPr algn="just">
              <a:spcAft>
                <a:spcPts val="0"/>
              </a:spcAft>
            </a:pPr>
            <a:r>
              <a:rPr lang="es-ES" sz="1200" b="1" dirty="0">
                <a:latin typeface="Times New Roman" panose="02020603050405020304" pitchFamily="18" charset="0"/>
                <a:ea typeface="Times New Roman" panose="02020603050405020304" pitchFamily="18" charset="0"/>
                <a:cs typeface="Times New Roman" panose="02020603050405020304" pitchFamily="18" charset="0"/>
              </a:rPr>
              <a:t>12,635 de eventos</a:t>
            </a:r>
            <a:r>
              <a:rPr lang="es-ES" sz="1200" dirty="0">
                <a:latin typeface="Times New Roman" panose="02020603050405020304" pitchFamily="18" charset="0"/>
                <a:ea typeface="Times New Roman" panose="02020603050405020304" pitchFamily="18" charset="0"/>
                <a:cs typeface="Times New Roman" panose="02020603050405020304" pitchFamily="18" charset="0"/>
              </a:rPr>
              <a:t> del total corresponden 90% patrullajes y 10% operativos.</a:t>
            </a:r>
            <a:endParaRPr lang="es-GT"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9583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23581" y="3018697"/>
            <a:ext cx="4602863" cy="369332"/>
          </a:xfrm>
          <a:prstGeom prst="rect">
            <a:avLst/>
          </a:prstGeom>
        </p:spPr>
        <p:txBody>
          <a:bodyPr wrap="none">
            <a:spAutoFit/>
          </a:bodyPr>
          <a:lstStyle/>
          <a:p>
            <a:r>
              <a:rPr lang="es-ES" b="1" u="sng" dirty="0">
                <a:solidFill>
                  <a:srgbClr val="000000"/>
                </a:solidFill>
                <a:latin typeface="Times New Roman" panose="02020603050405020304" pitchFamily="18" charset="0"/>
                <a:ea typeface="Times New Roman" panose="02020603050405020304" pitchFamily="18" charset="0"/>
              </a:rPr>
              <a:t>Liberación de Neonatos de Tortugas marinas</a:t>
            </a:r>
            <a:endParaRPr lang="es-GT" dirty="0"/>
          </a:p>
        </p:txBody>
      </p:sp>
      <p:graphicFrame>
        <p:nvGraphicFramePr>
          <p:cNvPr id="4" name="Gráfico 3"/>
          <p:cNvGraphicFramePr/>
          <p:nvPr>
            <p:extLst>
              <p:ext uri="{D42A27DB-BD31-4B8C-83A1-F6EECF244321}">
                <p14:modId xmlns:p14="http://schemas.microsoft.com/office/powerpoint/2010/main" val="3579042365"/>
              </p:ext>
            </p:extLst>
          </p:nvPr>
        </p:nvGraphicFramePr>
        <p:xfrm>
          <a:off x="323581" y="3388030"/>
          <a:ext cx="3846830" cy="2752972"/>
        </p:xfrm>
        <a:graphic>
          <a:graphicData uri="http://schemas.openxmlformats.org/drawingml/2006/chart">
            <c:chart xmlns:c="http://schemas.openxmlformats.org/drawingml/2006/chart" xmlns:r="http://schemas.openxmlformats.org/officeDocument/2006/relationships" r:id="rId4"/>
          </a:graphicData>
        </a:graphic>
      </p:graphicFrame>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8754" y="3425173"/>
            <a:ext cx="2342569" cy="1756927"/>
          </a:xfrm>
          <a:prstGeom prst="rect">
            <a:avLst/>
          </a:prstGeom>
        </p:spPr>
      </p:pic>
      <p:sp>
        <p:nvSpPr>
          <p:cNvPr id="5" name="Rectángulo 4"/>
          <p:cNvSpPr/>
          <p:nvPr/>
        </p:nvSpPr>
        <p:spPr>
          <a:xfrm>
            <a:off x="4239148" y="5310005"/>
            <a:ext cx="7282175" cy="830997"/>
          </a:xfrm>
          <a:prstGeom prst="rect">
            <a:avLst/>
          </a:prstGeom>
        </p:spPr>
        <p:txBody>
          <a:bodyPr wrap="square">
            <a:spAutoFit/>
          </a:bodyPr>
          <a:lstStyle/>
          <a:p>
            <a:pPr algn="just"/>
            <a:r>
              <a:rPr lang="es-GT" sz="1200" dirty="0">
                <a:solidFill>
                  <a:srgbClr val="000000"/>
                </a:solidFill>
                <a:latin typeface="Times New Roman" panose="02020603050405020304" pitchFamily="18" charset="0"/>
                <a:ea typeface="Times New Roman" panose="02020603050405020304" pitchFamily="18" charset="0"/>
              </a:rPr>
              <a:t>Como parte del resultado que se realiza en los </a:t>
            </a:r>
            <a:r>
              <a:rPr lang="es-GT" sz="1200" dirty="0" err="1">
                <a:solidFill>
                  <a:srgbClr val="000000"/>
                </a:solidFill>
                <a:latin typeface="Times New Roman" panose="02020603050405020304" pitchFamily="18" charset="0"/>
                <a:ea typeface="Times New Roman" panose="02020603050405020304" pitchFamily="18" charset="0"/>
              </a:rPr>
              <a:t>tortugarios</a:t>
            </a:r>
            <a:r>
              <a:rPr lang="es-GT" sz="1200" dirty="0">
                <a:solidFill>
                  <a:srgbClr val="000000"/>
                </a:solidFill>
                <a:latin typeface="Times New Roman" panose="02020603050405020304" pitchFamily="18" charset="0"/>
                <a:ea typeface="Times New Roman" panose="02020603050405020304" pitchFamily="18" charset="0"/>
              </a:rPr>
              <a:t> durante la temporada de anidamiento se liberaron un total de </a:t>
            </a:r>
            <a:r>
              <a:rPr lang="es-GT" sz="1200" b="1" dirty="0">
                <a:solidFill>
                  <a:srgbClr val="000000"/>
                </a:solidFill>
                <a:latin typeface="Times New Roman" panose="02020603050405020304" pitchFamily="18" charset="0"/>
                <a:ea typeface="Times New Roman" panose="02020603050405020304" pitchFamily="18" charset="0"/>
              </a:rPr>
              <a:t>439,803</a:t>
            </a:r>
            <a:r>
              <a:rPr lang="es-GT" sz="1200" dirty="0">
                <a:solidFill>
                  <a:srgbClr val="000000"/>
                </a:solidFill>
                <a:latin typeface="Times New Roman" panose="02020603050405020304" pitchFamily="18" charset="0"/>
                <a:ea typeface="Times New Roman" panose="02020603050405020304" pitchFamily="18" charset="0"/>
              </a:rPr>
              <a:t> </a:t>
            </a:r>
            <a:r>
              <a:rPr lang="es-GT" sz="1200" dirty="0" smtClean="0">
                <a:solidFill>
                  <a:srgbClr val="000000"/>
                </a:solidFill>
                <a:latin typeface="Times New Roman" panose="02020603050405020304" pitchFamily="18" charset="0"/>
                <a:ea typeface="Times New Roman" panose="02020603050405020304" pitchFamily="18" charset="0"/>
              </a:rPr>
              <a:t>neonatos, </a:t>
            </a:r>
            <a:r>
              <a:rPr lang="es-GT" sz="1200" dirty="0">
                <a:solidFill>
                  <a:srgbClr val="0F0F0F"/>
                </a:solidFill>
                <a:highlight>
                  <a:srgbClr val="FFFFFF"/>
                </a:highlight>
                <a:latin typeface="Times New Roman" panose="02020603050405020304" pitchFamily="18" charset="0"/>
                <a:ea typeface="Times New Roman" panose="02020603050405020304" pitchFamily="18" charset="0"/>
              </a:rPr>
              <a:t>las tortugas cuales utilizan nuestros mares y costas como áreas de migración, zonas para alimentarse, descansar y anidar, </a:t>
            </a:r>
            <a:r>
              <a:rPr lang="es-GT" sz="1200" dirty="0" smtClean="0">
                <a:solidFill>
                  <a:srgbClr val="0F0F0F"/>
                </a:solidFill>
                <a:highlight>
                  <a:srgbClr val="FFFFFF"/>
                </a:highlight>
                <a:latin typeface="Times New Roman" panose="02020603050405020304" pitchFamily="18" charset="0"/>
                <a:ea typeface="Times New Roman" panose="02020603050405020304" pitchFamily="18" charset="0"/>
              </a:rPr>
              <a:t>son parte importante </a:t>
            </a:r>
            <a:r>
              <a:rPr lang="es-GT" sz="1200" dirty="0">
                <a:solidFill>
                  <a:srgbClr val="0F0F0F"/>
                </a:solidFill>
                <a:highlight>
                  <a:srgbClr val="FFFFFF"/>
                </a:highlight>
                <a:latin typeface="Times New Roman" panose="02020603050405020304" pitchFamily="18" charset="0"/>
                <a:ea typeface="Times New Roman" panose="02020603050405020304" pitchFamily="18" charset="0"/>
              </a:rPr>
              <a:t>de la diversidad biológica de nuestro </a:t>
            </a:r>
            <a:r>
              <a:rPr lang="es-GT" sz="1200" dirty="0" smtClean="0">
                <a:solidFill>
                  <a:srgbClr val="0F0F0F"/>
                </a:solidFill>
                <a:highlight>
                  <a:srgbClr val="FFFFFF"/>
                </a:highlight>
                <a:latin typeface="Times New Roman" panose="02020603050405020304" pitchFamily="18" charset="0"/>
                <a:ea typeface="Times New Roman" panose="02020603050405020304" pitchFamily="18" charset="0"/>
              </a:rPr>
              <a:t>país </a:t>
            </a:r>
            <a:r>
              <a:rPr lang="es-ES" sz="1200" dirty="0" smtClean="0">
                <a:solidFill>
                  <a:srgbClr val="0F0F0F"/>
                </a:solidFill>
                <a:highlight>
                  <a:srgbClr val="FFFFFF"/>
                </a:highlight>
                <a:latin typeface="Times New Roman" panose="02020603050405020304" pitchFamily="18" charset="0"/>
                <a:ea typeface="Times New Roman" panose="02020603050405020304" pitchFamily="18" charset="0"/>
              </a:rPr>
              <a:t>estas </a:t>
            </a:r>
            <a:r>
              <a:rPr lang="es-ES" sz="1200" dirty="0">
                <a:solidFill>
                  <a:srgbClr val="0F0F0F"/>
                </a:solidFill>
                <a:highlight>
                  <a:srgbClr val="FFFFFF"/>
                </a:highlight>
                <a:latin typeface="Times New Roman" panose="02020603050405020304" pitchFamily="18" charset="0"/>
                <a:ea typeface="Times New Roman" panose="02020603050405020304" pitchFamily="18" charset="0"/>
              </a:rPr>
              <a:t>especies se encuentran en la Lista de Especies Amenazadas de Guatemala -LEA-</a:t>
            </a:r>
            <a:r>
              <a:rPr lang="es-ES" sz="1200" dirty="0">
                <a:solidFill>
                  <a:srgbClr val="000000"/>
                </a:solidFill>
                <a:latin typeface="Times New Roman" panose="02020603050405020304" pitchFamily="18" charset="0"/>
                <a:ea typeface="Times New Roman" panose="02020603050405020304" pitchFamily="18" charset="0"/>
              </a:rPr>
              <a:t>. </a:t>
            </a:r>
            <a:endParaRPr lang="es-GT" sz="1200" dirty="0"/>
          </a:p>
        </p:txBody>
      </p:sp>
      <p:sp>
        <p:nvSpPr>
          <p:cNvPr id="6" name="Rectángulo 5"/>
          <p:cNvSpPr/>
          <p:nvPr/>
        </p:nvSpPr>
        <p:spPr>
          <a:xfrm>
            <a:off x="703412" y="392592"/>
            <a:ext cx="4081245" cy="369332"/>
          </a:xfrm>
          <a:prstGeom prst="rect">
            <a:avLst/>
          </a:prstGeom>
        </p:spPr>
        <p:txBody>
          <a:bodyPr wrap="none">
            <a:spAutoFit/>
          </a:bodyPr>
          <a:lstStyle/>
          <a:p>
            <a:r>
              <a:rPr lang="es-ES" b="1" u="sng" dirty="0">
                <a:solidFill>
                  <a:srgbClr val="000000"/>
                </a:solidFill>
                <a:latin typeface="Times New Roman" panose="02020603050405020304" pitchFamily="18" charset="0"/>
                <a:ea typeface="Times New Roman" panose="02020603050405020304" pitchFamily="18" charset="0"/>
              </a:rPr>
              <a:t>Rescate y protección de Fauna Silvestre</a:t>
            </a:r>
            <a:endParaRPr lang="es-GT" dirty="0"/>
          </a:p>
        </p:txBody>
      </p:sp>
      <p:graphicFrame>
        <p:nvGraphicFramePr>
          <p:cNvPr id="7" name="Gráfico 6"/>
          <p:cNvGraphicFramePr/>
          <p:nvPr>
            <p:extLst>
              <p:ext uri="{D42A27DB-BD31-4B8C-83A1-F6EECF244321}">
                <p14:modId xmlns:p14="http://schemas.microsoft.com/office/powerpoint/2010/main" val="248178760"/>
              </p:ext>
            </p:extLst>
          </p:nvPr>
        </p:nvGraphicFramePr>
        <p:xfrm>
          <a:off x="6304547" y="276674"/>
          <a:ext cx="4889405" cy="2466526"/>
        </p:xfrm>
        <a:graphic>
          <a:graphicData uri="http://schemas.openxmlformats.org/drawingml/2006/chart">
            <c:chart xmlns:c="http://schemas.openxmlformats.org/drawingml/2006/chart" xmlns:r="http://schemas.openxmlformats.org/officeDocument/2006/relationships" r:id="rId6"/>
          </a:graphicData>
        </a:graphic>
      </p:graphicFrame>
      <p:sp>
        <p:nvSpPr>
          <p:cNvPr id="8" name="Rectángulo 7"/>
          <p:cNvSpPr/>
          <p:nvPr/>
        </p:nvSpPr>
        <p:spPr>
          <a:xfrm>
            <a:off x="470089" y="1111462"/>
            <a:ext cx="4847870" cy="646331"/>
          </a:xfrm>
          <a:prstGeom prst="rect">
            <a:avLst/>
          </a:prstGeom>
        </p:spPr>
        <p:txBody>
          <a:bodyPr wrap="square">
            <a:spAutoFit/>
          </a:bodyPr>
          <a:lstStyle/>
          <a:p>
            <a:r>
              <a:rPr lang="es-ES" sz="1200" dirty="0">
                <a:solidFill>
                  <a:srgbClr val="000000"/>
                </a:solidFill>
                <a:latin typeface="Times New Roman" panose="02020603050405020304" pitchFamily="18" charset="0"/>
                <a:ea typeface="Times New Roman" panose="02020603050405020304" pitchFamily="18" charset="0"/>
              </a:rPr>
              <a:t>Para la conservación y protección de la Diversidad Biológica se logró el rescate y liberación en sus hábitats naturales a más de </a:t>
            </a:r>
            <a:r>
              <a:rPr lang="es-ES" sz="1200" b="1" dirty="0">
                <a:solidFill>
                  <a:srgbClr val="000000"/>
                </a:solidFill>
                <a:latin typeface="Times New Roman" panose="02020603050405020304" pitchFamily="18" charset="0"/>
                <a:ea typeface="Times New Roman" panose="02020603050405020304" pitchFamily="18" charset="0"/>
              </a:rPr>
              <a:t>393 ejemplares</a:t>
            </a:r>
            <a:r>
              <a:rPr lang="es-ES" sz="1200" dirty="0">
                <a:solidFill>
                  <a:srgbClr val="000000"/>
                </a:solidFill>
                <a:latin typeface="Times New Roman" panose="02020603050405020304" pitchFamily="18" charset="0"/>
                <a:ea typeface="Times New Roman" panose="02020603050405020304" pitchFamily="18" charset="0"/>
              </a:rPr>
              <a:t> de fauna silvestre</a:t>
            </a:r>
            <a:endParaRPr lang="es-GT" sz="1200" dirty="0"/>
          </a:p>
        </p:txBody>
      </p:sp>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3157" y="3420607"/>
            <a:ext cx="2466860" cy="1761493"/>
          </a:xfrm>
          <a:prstGeom prst="rect">
            <a:avLst/>
          </a:prstGeom>
        </p:spPr>
      </p:pic>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9148" y="3425173"/>
            <a:ext cx="2335272" cy="1756927"/>
          </a:xfrm>
          <a:prstGeom prst="rect">
            <a:avLst/>
          </a:prstGeom>
        </p:spPr>
      </p:pic>
    </p:spTree>
    <p:extLst>
      <p:ext uri="{BB962C8B-B14F-4D97-AF65-F5344CB8AC3E}">
        <p14:creationId xmlns:p14="http://schemas.microsoft.com/office/powerpoint/2010/main" val="41321604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211493" y="242797"/>
            <a:ext cx="11283821" cy="646331"/>
          </a:xfrm>
          <a:prstGeom prst="rect">
            <a:avLst/>
          </a:prstGeom>
          <a:solidFill>
            <a:srgbClr val="C0F3FF"/>
          </a:solidFill>
        </p:spPr>
        <p:txBody>
          <a:bodyPr wrap="square">
            <a:spAutoFit/>
          </a:bodyPr>
          <a:lstStyle/>
          <a:p>
            <a:pPr algn="just"/>
            <a:r>
              <a:rPr lang="es-ES" b="1" dirty="0" smtClean="0">
                <a:latin typeface="Times New Roman" panose="02020603050405020304" pitchFamily="18" charset="0"/>
                <a:ea typeface="Times New Roman" panose="02020603050405020304" pitchFamily="18" charset="0"/>
              </a:rPr>
              <a:t>4. Acuerdos</a:t>
            </a:r>
            <a:r>
              <a:rPr lang="es-ES" b="1" dirty="0">
                <a:latin typeface="Times New Roman" panose="02020603050405020304" pitchFamily="18" charset="0"/>
                <a:ea typeface="Times New Roman" panose="02020603050405020304" pitchFamily="18" charset="0"/>
              </a:rPr>
              <a:t>, prórrogas, proyectos de cooperación para el aprovechamiento integral de los Recursos Naturales Renovables</a:t>
            </a:r>
            <a:endParaRPr lang="es-GT" dirty="0"/>
          </a:p>
        </p:txBody>
      </p:sp>
      <p:sp>
        <p:nvSpPr>
          <p:cNvPr id="5" name="Rectángulo 4"/>
          <p:cNvSpPr/>
          <p:nvPr/>
        </p:nvSpPr>
        <p:spPr>
          <a:xfrm>
            <a:off x="211492" y="1157398"/>
            <a:ext cx="11003903" cy="646331"/>
          </a:xfrm>
          <a:prstGeom prst="rect">
            <a:avLst/>
          </a:prstGeom>
        </p:spPr>
        <p:txBody>
          <a:bodyPr wrap="square">
            <a:spAutoFit/>
          </a:bodyPr>
          <a:lstStyle/>
          <a:p>
            <a:pPr algn="just"/>
            <a:r>
              <a:rPr lang="es-ES" b="1" u="sng" dirty="0">
                <a:latin typeface="Times New Roman" panose="02020603050405020304" pitchFamily="18" charset="0"/>
                <a:ea typeface="Times New Roman" panose="02020603050405020304" pitchFamily="18" charset="0"/>
              </a:rPr>
              <a:t>Prorroga de aprovechamiento </a:t>
            </a:r>
            <a:r>
              <a:rPr lang="es-GT" b="1" u="sng" dirty="0">
                <a:latin typeface="Times New Roman" panose="02020603050405020304" pitchFamily="18" charset="0"/>
                <a:ea typeface="Times New Roman" panose="02020603050405020304" pitchFamily="18" charset="0"/>
              </a:rPr>
              <a:t>de la Unidad de Manejo Uaxactún jurisdicción del municipio de Flores, </a:t>
            </a:r>
            <a:r>
              <a:rPr lang="es-GT" b="1" u="sng" dirty="0" smtClean="0">
                <a:latin typeface="Times New Roman" panose="02020603050405020304" pitchFamily="18" charset="0"/>
                <a:ea typeface="Times New Roman" panose="02020603050405020304" pitchFamily="18" charset="0"/>
              </a:rPr>
              <a:t>departamento </a:t>
            </a:r>
            <a:r>
              <a:rPr lang="es-GT" b="1" u="sng" dirty="0">
                <a:latin typeface="Times New Roman" panose="02020603050405020304" pitchFamily="18" charset="0"/>
                <a:ea typeface="Times New Roman" panose="02020603050405020304" pitchFamily="18" charset="0"/>
              </a:rPr>
              <a:t>de Petén</a:t>
            </a:r>
            <a:endParaRPr lang="es-GT" dirty="0"/>
          </a:p>
        </p:txBody>
      </p:sp>
      <p:pic>
        <p:nvPicPr>
          <p:cNvPr id="9" name="Imagen 8"/>
          <p:cNvPicPr>
            <a:picLocks noChangeAspect="1"/>
          </p:cNvPicPr>
          <p:nvPr/>
        </p:nvPicPr>
        <p:blipFill>
          <a:blip r:embed="rId4"/>
          <a:stretch>
            <a:fillRect/>
          </a:stretch>
        </p:blipFill>
        <p:spPr>
          <a:xfrm>
            <a:off x="3562298" y="1779284"/>
            <a:ext cx="2151145" cy="1436714"/>
          </a:xfrm>
          <a:prstGeom prst="rect">
            <a:avLst/>
          </a:prstGeom>
        </p:spPr>
      </p:pic>
      <p:pic>
        <p:nvPicPr>
          <p:cNvPr id="10" name="Imagen 9"/>
          <p:cNvPicPr>
            <a:picLocks noChangeAspect="1"/>
          </p:cNvPicPr>
          <p:nvPr/>
        </p:nvPicPr>
        <p:blipFill>
          <a:blip r:embed="rId5"/>
          <a:stretch>
            <a:fillRect/>
          </a:stretch>
        </p:blipFill>
        <p:spPr>
          <a:xfrm>
            <a:off x="5975485" y="1803729"/>
            <a:ext cx="2331716" cy="1436714"/>
          </a:xfrm>
          <a:prstGeom prst="rect">
            <a:avLst/>
          </a:prstGeom>
        </p:spPr>
      </p:pic>
      <p:sp>
        <p:nvSpPr>
          <p:cNvPr id="11" name="Rectángulo 10"/>
          <p:cNvSpPr/>
          <p:nvPr/>
        </p:nvSpPr>
        <p:spPr>
          <a:xfrm>
            <a:off x="628418" y="3289923"/>
            <a:ext cx="10586976" cy="461665"/>
          </a:xfrm>
          <a:prstGeom prst="rect">
            <a:avLst/>
          </a:prstGeom>
        </p:spPr>
        <p:txBody>
          <a:bodyPr wrap="square">
            <a:spAutoFit/>
          </a:bodyPr>
          <a:lstStyle/>
          <a:p>
            <a:pPr algn="just"/>
            <a:r>
              <a:rPr lang="es-ES" sz="1200" dirty="0">
                <a:solidFill>
                  <a:srgbClr val="000000"/>
                </a:solidFill>
                <a:latin typeface="Times New Roman" panose="02020603050405020304" pitchFamily="18" charset="0"/>
                <a:ea typeface="Times New Roman" panose="02020603050405020304" pitchFamily="18" charset="0"/>
              </a:rPr>
              <a:t>El CONAP prorrogo la Unidad de Manejo Uaxactún en la Zona de Usos Múltiples de la Reserva de la Biosfera Maya, Petén por 25 años más a, ubicada en jurisdicción del municipio de Flores, Petén, para el manejo integral de los recursos </a:t>
            </a:r>
            <a:r>
              <a:rPr lang="es-ES" sz="1200" dirty="0" smtClean="0">
                <a:solidFill>
                  <a:srgbClr val="000000"/>
                </a:solidFill>
                <a:latin typeface="Times New Roman" panose="02020603050405020304" pitchFamily="18" charset="0"/>
                <a:ea typeface="Times New Roman" panose="02020603050405020304" pitchFamily="18" charset="0"/>
              </a:rPr>
              <a:t>naturales, esta ocupa </a:t>
            </a:r>
            <a:r>
              <a:rPr lang="es-ES" sz="1200" dirty="0">
                <a:solidFill>
                  <a:srgbClr val="000000"/>
                </a:solidFill>
                <a:latin typeface="Times New Roman" panose="02020603050405020304" pitchFamily="18" charset="0"/>
                <a:ea typeface="Times New Roman" panose="02020603050405020304" pitchFamily="18" charset="0"/>
              </a:rPr>
              <a:t>83,558 ha, de las cuales se han designado aproximadamente 72,545 </a:t>
            </a:r>
            <a:r>
              <a:rPr lang="es-ES" sz="1200" dirty="0" smtClean="0">
                <a:solidFill>
                  <a:srgbClr val="000000"/>
                </a:solidFill>
                <a:latin typeface="Times New Roman" panose="02020603050405020304" pitchFamily="18" charset="0"/>
                <a:ea typeface="Times New Roman" panose="02020603050405020304" pitchFamily="18" charset="0"/>
              </a:rPr>
              <a:t>ha.</a:t>
            </a:r>
            <a:endParaRPr lang="es-GT" sz="1200" dirty="0"/>
          </a:p>
        </p:txBody>
      </p:sp>
      <p:sp>
        <p:nvSpPr>
          <p:cNvPr id="2" name="Rectángulo 1"/>
          <p:cNvSpPr/>
          <p:nvPr/>
        </p:nvSpPr>
        <p:spPr>
          <a:xfrm>
            <a:off x="211492" y="4098880"/>
            <a:ext cx="11003902" cy="646331"/>
          </a:xfrm>
          <a:prstGeom prst="rect">
            <a:avLst/>
          </a:prstGeom>
        </p:spPr>
        <p:txBody>
          <a:bodyPr wrap="square">
            <a:spAutoFit/>
          </a:bodyPr>
          <a:lstStyle/>
          <a:p>
            <a:r>
              <a:rPr lang="es-ES" b="1" u="sng" dirty="0">
                <a:latin typeface="Times New Roman" panose="02020603050405020304" pitchFamily="18" charset="0"/>
                <a:ea typeface="Times New Roman" panose="02020603050405020304" pitchFamily="18" charset="0"/>
              </a:rPr>
              <a:t>Prorroga de aprovechamiento </a:t>
            </a:r>
            <a:r>
              <a:rPr lang="es-GT" b="1" u="sng" dirty="0">
                <a:latin typeface="Times New Roman" panose="02020603050405020304" pitchFamily="18" charset="0"/>
                <a:ea typeface="Times New Roman" panose="02020603050405020304" pitchFamily="18" charset="0"/>
              </a:rPr>
              <a:t>de la Unidad de Manejo Cruce a La Colorada jurisdicción del municipio de San Andrés, en el departamento de Petén</a:t>
            </a:r>
            <a:endParaRPr lang="es-GT" dirty="0"/>
          </a:p>
        </p:txBody>
      </p:sp>
      <p:sp>
        <p:nvSpPr>
          <p:cNvPr id="4" name="Rectángulo 3"/>
          <p:cNvSpPr/>
          <p:nvPr/>
        </p:nvSpPr>
        <p:spPr>
          <a:xfrm>
            <a:off x="211493" y="5025524"/>
            <a:ext cx="11003903" cy="646331"/>
          </a:xfrm>
          <a:prstGeom prst="rect">
            <a:avLst/>
          </a:prstGeom>
        </p:spPr>
        <p:txBody>
          <a:bodyPr wrap="square">
            <a:spAutoFit/>
          </a:bodyPr>
          <a:lstStyle/>
          <a:p>
            <a:pPr algn="just"/>
            <a:r>
              <a:rPr lang="es-ES" sz="1200" dirty="0">
                <a:solidFill>
                  <a:srgbClr val="000000"/>
                </a:solidFill>
                <a:latin typeface="Times New Roman" panose="02020603050405020304" pitchFamily="18" charset="0"/>
                <a:ea typeface="Times New Roman" panose="02020603050405020304" pitchFamily="18" charset="0"/>
              </a:rPr>
              <a:t>El CONAP prorrogó el </a:t>
            </a:r>
            <a:r>
              <a:rPr lang="es-GT" sz="1200" dirty="0">
                <a:latin typeface="Times New Roman" panose="02020603050405020304" pitchFamily="18" charset="0"/>
                <a:ea typeface="Times New Roman" panose="02020603050405020304" pitchFamily="18" charset="0"/>
              </a:rPr>
              <a:t>Contrato de Concesión para el Aprovechamiento Integral de los Recursos Naturales Renovables de </a:t>
            </a:r>
            <a:r>
              <a:rPr lang="es-ES" sz="1200" dirty="0">
                <a:solidFill>
                  <a:srgbClr val="000000"/>
                </a:solidFill>
                <a:latin typeface="Times New Roman" panose="02020603050405020304" pitchFamily="18" charset="0"/>
                <a:ea typeface="Times New Roman" panose="02020603050405020304" pitchFamily="18" charset="0"/>
              </a:rPr>
              <a:t>la Unidad de Manejo Cruce a La Colorada en la Zona de Usos Múltiples de la Reserva de la Biosfera Maya, Petén por 25 años más, ubicada en jurisdicción del municipio de San Andrés, Petén, para el manejo integral de los recursos naturales. Esta Unidad de Manejo ocupa </a:t>
            </a:r>
            <a:r>
              <a:rPr lang="es-GT" sz="1200" dirty="0">
                <a:latin typeface="Times New Roman" panose="02020603050405020304" pitchFamily="18" charset="0"/>
                <a:ea typeface="Arial Narrow" panose="020B0606020202030204" pitchFamily="34" charset="0"/>
              </a:rPr>
              <a:t>21,417.56 hectáreas</a:t>
            </a:r>
            <a:r>
              <a:rPr lang="es-ES" sz="1200" dirty="0">
                <a:solidFill>
                  <a:srgbClr val="000000"/>
                </a:solidFill>
                <a:latin typeface="Times New Roman" panose="02020603050405020304" pitchFamily="18" charset="0"/>
                <a:ea typeface="Times New Roman" panose="02020603050405020304" pitchFamily="18" charset="0"/>
              </a:rPr>
              <a:t>, beneficiando de forma directa e indirecta a 510 personas </a:t>
            </a:r>
            <a:r>
              <a:rPr lang="es-ES" sz="1200" dirty="0" smtClean="0">
                <a:solidFill>
                  <a:srgbClr val="000000"/>
                </a:solidFill>
                <a:latin typeface="Times New Roman" panose="02020603050405020304" pitchFamily="18" charset="0"/>
                <a:ea typeface="Times New Roman" panose="02020603050405020304" pitchFamily="18" charset="0"/>
              </a:rPr>
              <a:t>aproximadamente.</a:t>
            </a:r>
            <a:endParaRPr lang="es-GT" sz="1200" dirty="0"/>
          </a:p>
        </p:txBody>
      </p:sp>
    </p:spTree>
    <p:extLst>
      <p:ext uri="{BB962C8B-B14F-4D97-AF65-F5344CB8AC3E}">
        <p14:creationId xmlns:p14="http://schemas.microsoft.com/office/powerpoint/2010/main" val="1160329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40436" y="396762"/>
            <a:ext cx="10946013" cy="646331"/>
          </a:xfrm>
          <a:prstGeom prst="rect">
            <a:avLst/>
          </a:prstGeom>
        </p:spPr>
        <p:txBody>
          <a:bodyPr wrap="square">
            <a:spAutoFit/>
          </a:bodyPr>
          <a:lstStyle/>
          <a:p>
            <a:r>
              <a:rPr lang="es-GT" b="1" u="sng" dirty="0">
                <a:solidFill>
                  <a:srgbClr val="000000"/>
                </a:solidFill>
                <a:latin typeface="Times New Roman" panose="02020603050405020304" pitchFamily="18" charset="0"/>
                <a:ea typeface="Times New Roman" panose="02020603050405020304" pitchFamily="18" charset="0"/>
              </a:rPr>
              <a:t>Firma de Acuerdo de Cooperación entre el CONAP y los habitantes de la Aldea Brisas del </a:t>
            </a:r>
            <a:r>
              <a:rPr lang="es-GT" b="1" u="sng" dirty="0" err="1">
                <a:solidFill>
                  <a:srgbClr val="000000"/>
                </a:solidFill>
                <a:latin typeface="Times New Roman" panose="02020603050405020304" pitchFamily="18" charset="0"/>
                <a:ea typeface="Times New Roman" panose="02020603050405020304" pitchFamily="18" charset="0"/>
              </a:rPr>
              <a:t>Golfete</a:t>
            </a:r>
            <a:r>
              <a:rPr lang="es-GT" b="1" u="sng" dirty="0">
                <a:solidFill>
                  <a:srgbClr val="000000"/>
                </a:solidFill>
                <a:latin typeface="Times New Roman" panose="02020603050405020304" pitchFamily="18" charset="0"/>
                <a:ea typeface="Times New Roman" panose="02020603050405020304" pitchFamily="18" charset="0"/>
              </a:rPr>
              <a:t>, Livingston, Izabal</a:t>
            </a:r>
            <a:endParaRPr lang="es-GT" dirty="0"/>
          </a:p>
        </p:txBody>
      </p:sp>
      <p:pic>
        <p:nvPicPr>
          <p:cNvPr id="3" name="Imagen 2"/>
          <p:cNvPicPr>
            <a:picLocks noChangeAspect="1"/>
          </p:cNvPicPr>
          <p:nvPr/>
        </p:nvPicPr>
        <p:blipFill>
          <a:blip r:embed="rId4"/>
          <a:stretch>
            <a:fillRect/>
          </a:stretch>
        </p:blipFill>
        <p:spPr>
          <a:xfrm>
            <a:off x="316919" y="1226233"/>
            <a:ext cx="2045719" cy="1628707"/>
          </a:xfrm>
          <a:prstGeom prst="rect">
            <a:avLst/>
          </a:prstGeom>
        </p:spPr>
      </p:pic>
      <p:pic>
        <p:nvPicPr>
          <p:cNvPr id="4" name="Imagen 3"/>
          <p:cNvPicPr>
            <a:picLocks noChangeAspect="1"/>
          </p:cNvPicPr>
          <p:nvPr/>
        </p:nvPicPr>
        <p:blipFill>
          <a:blip r:embed="rId5"/>
          <a:stretch>
            <a:fillRect/>
          </a:stretch>
        </p:blipFill>
        <p:spPr>
          <a:xfrm>
            <a:off x="2647647" y="1265159"/>
            <a:ext cx="1995020" cy="1589782"/>
          </a:xfrm>
          <a:prstGeom prst="rect">
            <a:avLst/>
          </a:prstGeom>
        </p:spPr>
      </p:pic>
      <p:sp>
        <p:nvSpPr>
          <p:cNvPr id="5" name="Rectángulo 4"/>
          <p:cNvSpPr/>
          <p:nvPr/>
        </p:nvSpPr>
        <p:spPr>
          <a:xfrm>
            <a:off x="4999439" y="1717420"/>
            <a:ext cx="6096000" cy="646331"/>
          </a:xfrm>
          <a:prstGeom prst="rect">
            <a:avLst/>
          </a:prstGeom>
        </p:spPr>
        <p:txBody>
          <a:bodyPr>
            <a:spAutoFit/>
          </a:bodyPr>
          <a:lstStyle/>
          <a:p>
            <a:pPr algn="just"/>
            <a:r>
              <a:rPr lang="es-GT" sz="1200" dirty="0">
                <a:solidFill>
                  <a:srgbClr val="000000"/>
                </a:solidFill>
                <a:latin typeface="Times New Roman" panose="02020603050405020304" pitchFamily="18" charset="0"/>
                <a:ea typeface="Times New Roman" panose="02020603050405020304" pitchFamily="18" charset="0"/>
              </a:rPr>
              <a:t>103 </a:t>
            </a:r>
            <a:r>
              <a:rPr lang="es-GT" sz="1200" dirty="0" smtClean="0">
                <a:solidFill>
                  <a:srgbClr val="000000"/>
                </a:solidFill>
                <a:latin typeface="Times New Roman" panose="02020603050405020304" pitchFamily="18" charset="0"/>
                <a:ea typeface="Times New Roman" panose="02020603050405020304" pitchFamily="18" charset="0"/>
              </a:rPr>
              <a:t>familias beneficiadas en un </a:t>
            </a:r>
            <a:r>
              <a:rPr lang="es-GT" sz="1200" dirty="0">
                <a:solidFill>
                  <a:srgbClr val="000000"/>
                </a:solidFill>
                <a:latin typeface="Times New Roman" panose="02020603050405020304" pitchFamily="18" charset="0"/>
                <a:ea typeface="Times New Roman" panose="02020603050405020304" pitchFamily="18" charset="0"/>
              </a:rPr>
              <a:t>área de 116.72 </a:t>
            </a:r>
            <a:r>
              <a:rPr lang="es-GT" sz="1200" dirty="0" smtClean="0">
                <a:solidFill>
                  <a:srgbClr val="000000"/>
                </a:solidFill>
                <a:latin typeface="Times New Roman" panose="02020603050405020304" pitchFamily="18" charset="0"/>
                <a:ea typeface="Times New Roman" panose="02020603050405020304" pitchFamily="18" charset="0"/>
              </a:rPr>
              <a:t>ha </a:t>
            </a:r>
            <a:r>
              <a:rPr lang="es-GT" sz="1200" dirty="0">
                <a:solidFill>
                  <a:srgbClr val="000000"/>
                </a:solidFill>
                <a:latin typeface="Times New Roman" panose="02020603050405020304" pitchFamily="18" charset="0"/>
                <a:ea typeface="Times New Roman" panose="02020603050405020304" pitchFamily="18" charset="0"/>
              </a:rPr>
              <a:t>de la Aldea Brisas del </a:t>
            </a:r>
            <a:r>
              <a:rPr lang="es-GT" sz="1200" dirty="0" err="1">
                <a:solidFill>
                  <a:srgbClr val="000000"/>
                </a:solidFill>
                <a:latin typeface="Times New Roman" panose="02020603050405020304" pitchFamily="18" charset="0"/>
                <a:ea typeface="Times New Roman" panose="02020603050405020304" pitchFamily="18" charset="0"/>
              </a:rPr>
              <a:t>Golfete</a:t>
            </a:r>
            <a:r>
              <a:rPr lang="es-GT" sz="1200" dirty="0">
                <a:solidFill>
                  <a:srgbClr val="000000"/>
                </a:solidFill>
                <a:latin typeface="Times New Roman" panose="02020603050405020304" pitchFamily="18" charset="0"/>
                <a:ea typeface="Times New Roman" panose="02020603050405020304" pitchFamily="18" charset="0"/>
              </a:rPr>
              <a:t>, Livingston, Izabal, en el marco de la Política de Asentamientos Humanos en Áreas Protegidas legalmente </a:t>
            </a:r>
            <a:r>
              <a:rPr lang="es-GT" sz="1200" dirty="0" smtClean="0">
                <a:solidFill>
                  <a:srgbClr val="000000"/>
                </a:solidFill>
                <a:latin typeface="Times New Roman" panose="02020603050405020304" pitchFamily="18" charset="0"/>
                <a:ea typeface="Times New Roman" panose="02020603050405020304" pitchFamily="18" charset="0"/>
              </a:rPr>
              <a:t>declaradas</a:t>
            </a:r>
            <a:r>
              <a:rPr lang="es-GT" sz="1200" dirty="0">
                <a:solidFill>
                  <a:srgbClr val="000000"/>
                </a:solidFill>
                <a:latin typeface="Times New Roman" panose="02020603050405020304" pitchFamily="18" charset="0"/>
                <a:ea typeface="Times New Roman" panose="02020603050405020304" pitchFamily="18" charset="0"/>
              </a:rPr>
              <a:t>.</a:t>
            </a:r>
            <a:endParaRPr lang="es-GT" sz="1200" dirty="0"/>
          </a:p>
        </p:txBody>
      </p:sp>
      <p:sp>
        <p:nvSpPr>
          <p:cNvPr id="6" name="Rectángulo 5"/>
          <p:cNvSpPr/>
          <p:nvPr/>
        </p:nvSpPr>
        <p:spPr>
          <a:xfrm>
            <a:off x="316919" y="3264292"/>
            <a:ext cx="10891935" cy="646331"/>
          </a:xfrm>
          <a:prstGeom prst="rect">
            <a:avLst/>
          </a:prstGeom>
          <a:noFill/>
        </p:spPr>
        <p:txBody>
          <a:bodyPr wrap="square">
            <a:spAutoFit/>
          </a:bodyPr>
          <a:lstStyle/>
          <a:p>
            <a:pPr algn="just"/>
            <a:r>
              <a:rPr lang="es-ES" b="1" u="sng" dirty="0">
                <a:latin typeface="Times New Roman" panose="02020603050405020304" pitchFamily="18" charset="0"/>
                <a:ea typeface="Times New Roman" panose="02020603050405020304" pitchFamily="18" charset="0"/>
              </a:rPr>
              <a:t>Entrega del Proyecto para mejoramiento de vivienda familiar para la aldea </a:t>
            </a:r>
            <a:r>
              <a:rPr lang="es-ES" b="1" u="sng" dirty="0" err="1">
                <a:latin typeface="Times New Roman" panose="02020603050405020304" pitchFamily="18" charset="0"/>
                <a:ea typeface="Times New Roman" panose="02020603050405020304" pitchFamily="18" charset="0"/>
              </a:rPr>
              <a:t>Semil</a:t>
            </a:r>
            <a:r>
              <a:rPr lang="es-ES" b="1" u="sng" dirty="0">
                <a:latin typeface="Times New Roman" panose="02020603050405020304" pitchFamily="18" charset="0"/>
                <a:ea typeface="Times New Roman" panose="02020603050405020304" pitchFamily="18" charset="0"/>
              </a:rPr>
              <a:t>, San Agustín </a:t>
            </a:r>
            <a:r>
              <a:rPr lang="es-ES" b="1" u="sng" dirty="0" err="1">
                <a:latin typeface="Times New Roman" panose="02020603050405020304" pitchFamily="18" charset="0"/>
                <a:ea typeface="Times New Roman" panose="02020603050405020304" pitchFamily="18" charset="0"/>
              </a:rPr>
              <a:t>Lanquín</a:t>
            </a:r>
            <a:r>
              <a:rPr lang="es-ES" b="1" u="sng" dirty="0">
                <a:latin typeface="Times New Roman" panose="02020603050405020304" pitchFamily="18" charset="0"/>
                <a:ea typeface="Times New Roman" panose="02020603050405020304" pitchFamily="18" charset="0"/>
              </a:rPr>
              <a:t>, Alta Verapaz</a:t>
            </a:r>
            <a:endParaRPr lang="es-GT" dirty="0"/>
          </a:p>
        </p:txBody>
      </p:sp>
      <p:pic>
        <p:nvPicPr>
          <p:cNvPr id="7" name="Imagen 6"/>
          <p:cNvPicPr>
            <a:picLocks noChangeAspect="1"/>
          </p:cNvPicPr>
          <p:nvPr/>
        </p:nvPicPr>
        <p:blipFill>
          <a:blip r:embed="rId6"/>
          <a:stretch>
            <a:fillRect/>
          </a:stretch>
        </p:blipFill>
        <p:spPr>
          <a:xfrm>
            <a:off x="316919" y="4171964"/>
            <a:ext cx="1912965" cy="1704699"/>
          </a:xfrm>
          <a:prstGeom prst="rect">
            <a:avLst/>
          </a:prstGeom>
        </p:spPr>
      </p:pic>
      <p:pic>
        <p:nvPicPr>
          <p:cNvPr id="8" name="Imagen 7"/>
          <p:cNvPicPr>
            <a:picLocks noChangeAspect="1"/>
          </p:cNvPicPr>
          <p:nvPr/>
        </p:nvPicPr>
        <p:blipFill>
          <a:blip r:embed="rId7"/>
          <a:stretch>
            <a:fillRect/>
          </a:stretch>
        </p:blipFill>
        <p:spPr>
          <a:xfrm>
            <a:off x="2584786" y="4171964"/>
            <a:ext cx="2867718" cy="1704699"/>
          </a:xfrm>
          <a:prstGeom prst="rect">
            <a:avLst/>
          </a:prstGeom>
        </p:spPr>
      </p:pic>
      <p:sp>
        <p:nvSpPr>
          <p:cNvPr id="9" name="Rectángulo 8"/>
          <p:cNvSpPr/>
          <p:nvPr/>
        </p:nvSpPr>
        <p:spPr>
          <a:xfrm>
            <a:off x="5762886" y="4608814"/>
            <a:ext cx="6096000" cy="830997"/>
          </a:xfrm>
          <a:prstGeom prst="rect">
            <a:avLst/>
          </a:prstGeom>
        </p:spPr>
        <p:txBody>
          <a:bodyPr>
            <a:spAutoFit/>
          </a:bodyPr>
          <a:lstStyle/>
          <a:p>
            <a:pPr algn="just"/>
            <a:r>
              <a:rPr lang="es-ES" sz="1200" dirty="0">
                <a:latin typeface="Times New Roman" panose="02020603050405020304" pitchFamily="18" charset="0"/>
                <a:ea typeface="Times New Roman" panose="02020603050405020304" pitchFamily="18" charset="0"/>
              </a:rPr>
              <a:t>Proyecto para mejoramiento de vivienda familiar para la aldea </a:t>
            </a:r>
            <a:r>
              <a:rPr lang="es-ES" sz="1200" dirty="0" err="1">
                <a:latin typeface="Times New Roman" panose="02020603050405020304" pitchFamily="18" charset="0"/>
                <a:ea typeface="Times New Roman" panose="02020603050405020304" pitchFamily="18" charset="0"/>
              </a:rPr>
              <a:t>Semil</a:t>
            </a:r>
            <a:r>
              <a:rPr lang="es-ES" sz="1200" dirty="0">
                <a:latin typeface="Times New Roman" panose="02020603050405020304" pitchFamily="18" charset="0"/>
                <a:ea typeface="Times New Roman" panose="02020603050405020304" pitchFamily="18" charset="0"/>
              </a:rPr>
              <a:t>, San Agustín </a:t>
            </a:r>
            <a:r>
              <a:rPr lang="es-ES" sz="1200" dirty="0" err="1">
                <a:latin typeface="Times New Roman" panose="02020603050405020304" pitchFamily="18" charset="0"/>
                <a:ea typeface="Times New Roman" panose="02020603050405020304" pitchFamily="18" charset="0"/>
              </a:rPr>
              <a:t>Lanquín</a:t>
            </a:r>
            <a:r>
              <a:rPr lang="es-ES" sz="1200" dirty="0">
                <a:latin typeface="Times New Roman" panose="02020603050405020304" pitchFamily="18" charset="0"/>
                <a:ea typeface="Times New Roman" panose="02020603050405020304" pitchFamily="18" charset="0"/>
              </a:rPr>
              <a:t>, Alta Verapaz con una inversión de Q. 298,350.00, beneficiando a más de 135 familias, comunidades quienes son aliados estratégicos para proteger y conservar esta belleza natural, Municipalidad </a:t>
            </a:r>
            <a:r>
              <a:rPr lang="es-ES" sz="1200" dirty="0" err="1">
                <a:latin typeface="Times New Roman" panose="02020603050405020304" pitchFamily="18" charset="0"/>
                <a:ea typeface="Times New Roman" panose="02020603050405020304" pitchFamily="18" charset="0"/>
              </a:rPr>
              <a:t>Lanquin</a:t>
            </a:r>
            <a:r>
              <a:rPr lang="es-ES" sz="1200" dirty="0">
                <a:latin typeface="Times New Roman" panose="02020603050405020304" pitchFamily="18" charset="0"/>
                <a:ea typeface="Times New Roman" panose="02020603050405020304" pitchFamily="18" charset="0"/>
              </a:rPr>
              <a:t> A.V.</a:t>
            </a:r>
            <a:endParaRPr lang="es-GT" sz="1200" dirty="0"/>
          </a:p>
        </p:txBody>
      </p:sp>
    </p:spTree>
    <p:extLst>
      <p:ext uri="{BB962C8B-B14F-4D97-AF65-F5344CB8AC3E}">
        <p14:creationId xmlns:p14="http://schemas.microsoft.com/office/powerpoint/2010/main" val="3988205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ángulo 9"/>
          <p:cNvSpPr/>
          <p:nvPr/>
        </p:nvSpPr>
        <p:spPr>
          <a:xfrm>
            <a:off x="443948" y="532792"/>
            <a:ext cx="10707756" cy="646331"/>
          </a:xfrm>
          <a:prstGeom prst="rect">
            <a:avLst/>
          </a:prstGeom>
        </p:spPr>
        <p:txBody>
          <a:bodyPr wrap="square">
            <a:spAutoFit/>
          </a:bodyPr>
          <a:lstStyle/>
          <a:p>
            <a:r>
              <a:rPr lang="es-ES" b="1" u="sng" dirty="0">
                <a:latin typeface="Times New Roman" panose="02020603050405020304" pitchFamily="18" charset="0"/>
                <a:ea typeface="Times New Roman" panose="02020603050405020304" pitchFamily="18" charset="0"/>
              </a:rPr>
              <a:t>Entrega del Proyecto de Adquisición </a:t>
            </a:r>
            <a:r>
              <a:rPr lang="es-GT" b="1" u="sng" dirty="0">
                <a:latin typeface="Times New Roman" panose="02020603050405020304" pitchFamily="18" charset="0"/>
                <a:ea typeface="Times New Roman" panose="02020603050405020304" pitchFamily="18" charset="0"/>
              </a:rPr>
              <a:t>Depósitos de Agua (Tinacos) de Material Plástico, para La Comunidad </a:t>
            </a:r>
            <a:r>
              <a:rPr lang="es-GT" b="1" u="sng" dirty="0" err="1">
                <a:latin typeface="Times New Roman" panose="02020603050405020304" pitchFamily="18" charset="0"/>
                <a:ea typeface="Times New Roman" panose="02020603050405020304" pitchFamily="18" charset="0"/>
              </a:rPr>
              <a:t>Chisubin</a:t>
            </a:r>
            <a:r>
              <a:rPr lang="es-GT" b="1" u="sng" dirty="0">
                <a:latin typeface="Times New Roman" panose="02020603050405020304" pitchFamily="18" charset="0"/>
                <a:ea typeface="Times New Roman" panose="02020603050405020304" pitchFamily="18" charset="0"/>
              </a:rPr>
              <a:t>, San Agustín Lanquín, Alta Verapaz</a:t>
            </a:r>
            <a:endParaRPr lang="es-GT" dirty="0"/>
          </a:p>
        </p:txBody>
      </p:sp>
      <p:sp>
        <p:nvSpPr>
          <p:cNvPr id="11" name="Rectángulo 10"/>
          <p:cNvSpPr/>
          <p:nvPr/>
        </p:nvSpPr>
        <p:spPr>
          <a:xfrm>
            <a:off x="568250" y="1339901"/>
            <a:ext cx="10330069" cy="646331"/>
          </a:xfrm>
          <a:prstGeom prst="rect">
            <a:avLst/>
          </a:prstGeom>
        </p:spPr>
        <p:txBody>
          <a:bodyPr wrap="square">
            <a:spAutoFit/>
          </a:bodyPr>
          <a:lstStyle/>
          <a:p>
            <a:pPr marL="41910" algn="just">
              <a:spcAft>
                <a:spcPts val="0"/>
              </a:spcAft>
            </a:pPr>
            <a:r>
              <a:rPr lang="es-GT" sz="1200" dirty="0" smtClean="0">
                <a:latin typeface="Times New Roman" panose="02020603050405020304" pitchFamily="18" charset="0"/>
                <a:ea typeface="Times New Roman" panose="02020603050405020304" pitchFamily="18" charset="0"/>
                <a:cs typeface="Times New Roman" panose="02020603050405020304" pitchFamily="18" charset="0"/>
              </a:rPr>
              <a:t>El CONAP </a:t>
            </a:r>
            <a:r>
              <a:rPr lang="es-GT" sz="1200" dirty="0">
                <a:latin typeface="Times New Roman" panose="02020603050405020304" pitchFamily="18" charset="0"/>
                <a:ea typeface="Times New Roman" panose="02020603050405020304" pitchFamily="18" charset="0"/>
                <a:cs typeface="Times New Roman" panose="02020603050405020304" pitchFamily="18" charset="0"/>
              </a:rPr>
              <a:t>realizó la entrega</a:t>
            </a:r>
            <a:r>
              <a:rPr lang="es-ES" sz="1200" dirty="0">
                <a:latin typeface="Times New Roman" panose="02020603050405020304" pitchFamily="18" charset="0"/>
                <a:ea typeface="Times New Roman" panose="02020603050405020304" pitchFamily="18" charset="0"/>
                <a:cs typeface="Times New Roman" panose="02020603050405020304" pitchFamily="18" charset="0"/>
              </a:rPr>
              <a:t> del Proyecto de Adquisición</a:t>
            </a:r>
            <a:r>
              <a:rPr lang="es-ES" sz="1200" u="sng" dirty="0">
                <a:latin typeface="Times New Roman" panose="02020603050405020304" pitchFamily="18" charset="0"/>
                <a:ea typeface="Times New Roman" panose="02020603050405020304" pitchFamily="18" charset="0"/>
                <a:cs typeface="Times New Roman" panose="02020603050405020304" pitchFamily="18" charset="0"/>
              </a:rPr>
              <a:t> </a:t>
            </a:r>
            <a:r>
              <a:rPr lang="es-GT" sz="1200" dirty="0">
                <a:latin typeface="Times New Roman" panose="02020603050405020304" pitchFamily="18" charset="0"/>
                <a:ea typeface="Times New Roman" panose="02020603050405020304" pitchFamily="18" charset="0"/>
                <a:cs typeface="Times New Roman" panose="02020603050405020304" pitchFamily="18" charset="0"/>
              </a:rPr>
              <a:t>Depósitos de Agua (Tinacos) de Material Plástico, para La Comunidad </a:t>
            </a:r>
            <a:r>
              <a:rPr lang="es-GT" sz="1200" dirty="0" err="1">
                <a:latin typeface="Times New Roman" panose="02020603050405020304" pitchFamily="18" charset="0"/>
                <a:ea typeface="Times New Roman" panose="02020603050405020304" pitchFamily="18" charset="0"/>
                <a:cs typeface="Times New Roman" panose="02020603050405020304" pitchFamily="18" charset="0"/>
              </a:rPr>
              <a:t>Chisubin</a:t>
            </a:r>
            <a:r>
              <a:rPr lang="es-GT" sz="1200" dirty="0">
                <a:latin typeface="Times New Roman" panose="02020603050405020304" pitchFamily="18" charset="0"/>
                <a:ea typeface="Times New Roman" panose="02020603050405020304" pitchFamily="18" charset="0"/>
                <a:cs typeface="Times New Roman" panose="02020603050405020304" pitchFamily="18" charset="0"/>
              </a:rPr>
              <a:t>, San Agustín Lanquín, Alta Verapaz</a:t>
            </a:r>
            <a:r>
              <a:rPr lang="es-ES" sz="1200" dirty="0">
                <a:latin typeface="Times New Roman" panose="02020603050405020304" pitchFamily="18" charset="0"/>
                <a:ea typeface="Times New Roman" panose="02020603050405020304" pitchFamily="18" charset="0"/>
                <a:cs typeface="Times New Roman" panose="02020603050405020304" pitchFamily="18" charset="0"/>
              </a:rPr>
              <a:t> con una inversión de Q. </a:t>
            </a:r>
            <a:r>
              <a:rPr lang="es-GT" sz="1200" dirty="0">
                <a:latin typeface="Times New Roman" panose="02020603050405020304" pitchFamily="18" charset="0"/>
                <a:ea typeface="Times New Roman" panose="02020603050405020304" pitchFamily="18" charset="0"/>
                <a:cs typeface="Times New Roman" panose="02020603050405020304" pitchFamily="18" charset="0"/>
              </a:rPr>
              <a:t>282,596.00</a:t>
            </a:r>
            <a:r>
              <a:rPr lang="es-ES" sz="1200" dirty="0">
                <a:latin typeface="Times New Roman" panose="02020603050405020304" pitchFamily="18" charset="0"/>
                <a:ea typeface="Times New Roman" panose="02020603050405020304" pitchFamily="18" charset="0"/>
                <a:cs typeface="Times New Roman" panose="02020603050405020304" pitchFamily="18" charset="0"/>
              </a:rPr>
              <a:t>, beneficiando a más de 212 familias, considerando </a:t>
            </a:r>
            <a:r>
              <a:rPr lang="es-ES" sz="1200" dirty="0" smtClean="0">
                <a:latin typeface="Times New Roman" panose="02020603050405020304" pitchFamily="18" charset="0"/>
                <a:ea typeface="Times New Roman" panose="02020603050405020304" pitchFamily="18" charset="0"/>
                <a:cs typeface="Times New Roman" panose="02020603050405020304" pitchFamily="18" charset="0"/>
              </a:rPr>
              <a:t>así </a:t>
            </a:r>
            <a:r>
              <a:rPr lang="es-ES" sz="1200" dirty="0">
                <a:latin typeface="Times New Roman" panose="02020603050405020304" pitchFamily="18" charset="0"/>
                <a:ea typeface="Times New Roman" panose="02020603050405020304" pitchFamily="18" charset="0"/>
                <a:cs typeface="Times New Roman" panose="02020603050405020304" pitchFamily="18" charset="0"/>
              </a:rPr>
              <a:t>a estas comunidades como aliados estratégicos para proteger y conservar esta belleza </a:t>
            </a:r>
            <a:r>
              <a:rPr lang="es-ES" sz="1200" dirty="0" smtClean="0">
                <a:latin typeface="Times New Roman" panose="02020603050405020304" pitchFamily="18" charset="0"/>
                <a:ea typeface="Times New Roman" panose="02020603050405020304" pitchFamily="18" charset="0"/>
                <a:cs typeface="Times New Roman" panose="02020603050405020304" pitchFamily="18" charset="0"/>
              </a:rPr>
              <a:t>natural.</a:t>
            </a:r>
            <a:endParaRPr lang="es-GT" sz="12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ctángulo 11"/>
          <p:cNvSpPr/>
          <p:nvPr/>
        </p:nvSpPr>
        <p:spPr>
          <a:xfrm>
            <a:off x="443948" y="2398738"/>
            <a:ext cx="7775511" cy="369332"/>
          </a:xfrm>
          <a:prstGeom prst="rect">
            <a:avLst/>
          </a:prstGeom>
        </p:spPr>
        <p:txBody>
          <a:bodyPr wrap="square">
            <a:spAutoFit/>
          </a:bodyPr>
          <a:lstStyle/>
          <a:p>
            <a:pPr marL="0" lvl="1" algn="just">
              <a:spcAft>
                <a:spcPts val="0"/>
              </a:spcAft>
            </a:pPr>
            <a:r>
              <a:rPr lang="es-ES"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Firma de 2 Acuerdos de Cooperación en el Sur del Petén</a:t>
            </a:r>
            <a:endParaRPr lang="es-GT"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Imagen 12"/>
          <p:cNvPicPr>
            <a:picLocks noChangeAspect="1"/>
          </p:cNvPicPr>
          <p:nvPr/>
        </p:nvPicPr>
        <p:blipFill>
          <a:blip r:embed="rId4"/>
          <a:stretch>
            <a:fillRect/>
          </a:stretch>
        </p:blipFill>
        <p:spPr>
          <a:xfrm>
            <a:off x="2002421" y="3059311"/>
            <a:ext cx="3180920" cy="2260127"/>
          </a:xfrm>
          <a:prstGeom prst="rect">
            <a:avLst/>
          </a:prstGeom>
        </p:spPr>
      </p:pic>
      <p:pic>
        <p:nvPicPr>
          <p:cNvPr id="14" name="Imagen 13"/>
          <p:cNvPicPr>
            <a:picLocks noChangeAspect="1"/>
          </p:cNvPicPr>
          <p:nvPr/>
        </p:nvPicPr>
        <p:blipFill>
          <a:blip r:embed="rId5"/>
          <a:stretch>
            <a:fillRect/>
          </a:stretch>
        </p:blipFill>
        <p:spPr>
          <a:xfrm>
            <a:off x="5336576" y="3089625"/>
            <a:ext cx="3142480" cy="2229813"/>
          </a:xfrm>
          <a:prstGeom prst="rect">
            <a:avLst/>
          </a:prstGeom>
        </p:spPr>
      </p:pic>
      <p:sp>
        <p:nvSpPr>
          <p:cNvPr id="15" name="Rectángulo 14"/>
          <p:cNvSpPr/>
          <p:nvPr/>
        </p:nvSpPr>
        <p:spPr>
          <a:xfrm>
            <a:off x="602973" y="5463401"/>
            <a:ext cx="10548731" cy="646331"/>
          </a:xfrm>
          <a:prstGeom prst="rect">
            <a:avLst/>
          </a:prstGeom>
        </p:spPr>
        <p:txBody>
          <a:bodyPr wrap="square">
            <a:spAutoFit/>
          </a:bodyPr>
          <a:lstStyle/>
          <a:p>
            <a:pPr algn="just"/>
            <a:r>
              <a:rPr lang="es-ES" sz="1200" dirty="0" smtClean="0">
                <a:solidFill>
                  <a:srgbClr val="000000"/>
                </a:solidFill>
                <a:latin typeface="Times New Roman" panose="02020603050405020304" pitchFamily="18" charset="0"/>
                <a:ea typeface="Times New Roman" panose="02020603050405020304" pitchFamily="18" charset="0"/>
              </a:rPr>
              <a:t>Acuerdos </a:t>
            </a:r>
            <a:r>
              <a:rPr lang="es-ES" sz="1200" dirty="0">
                <a:solidFill>
                  <a:srgbClr val="000000"/>
                </a:solidFill>
                <a:latin typeface="Times New Roman" panose="02020603050405020304" pitchFamily="18" charset="0"/>
                <a:ea typeface="Times New Roman" panose="02020603050405020304" pitchFamily="18" charset="0"/>
              </a:rPr>
              <a:t>de Cooperación, </a:t>
            </a:r>
            <a:r>
              <a:rPr lang="es-ES" sz="1200" dirty="0" smtClean="0">
                <a:solidFill>
                  <a:srgbClr val="000000"/>
                </a:solidFill>
                <a:latin typeface="Times New Roman" panose="02020603050405020304" pitchFamily="18" charset="0"/>
                <a:ea typeface="Times New Roman" panose="02020603050405020304" pitchFamily="18" charset="0"/>
              </a:rPr>
              <a:t>con </a:t>
            </a:r>
            <a:r>
              <a:rPr lang="es-ES" sz="1200" dirty="0">
                <a:solidFill>
                  <a:srgbClr val="000000"/>
                </a:solidFill>
                <a:latin typeface="Times New Roman" panose="02020603050405020304" pitchFamily="18" charset="0"/>
                <a:ea typeface="Times New Roman" panose="02020603050405020304" pitchFamily="18" charset="0"/>
              </a:rPr>
              <a:t>la comunidad de San Miguel, Poptún, Petén beneficiando a 21 familias en 551.96 hectáreas y </a:t>
            </a:r>
            <a:r>
              <a:rPr lang="es-ES" sz="1200" dirty="0" smtClean="0">
                <a:solidFill>
                  <a:srgbClr val="000000"/>
                </a:solidFill>
                <a:latin typeface="Times New Roman" panose="02020603050405020304" pitchFamily="18" charset="0"/>
                <a:ea typeface="Times New Roman" panose="02020603050405020304" pitchFamily="18" charset="0"/>
              </a:rPr>
              <a:t>con </a:t>
            </a:r>
            <a:r>
              <a:rPr lang="es-ES" sz="1200" dirty="0">
                <a:solidFill>
                  <a:srgbClr val="000000"/>
                </a:solidFill>
                <a:latin typeface="Times New Roman" panose="02020603050405020304" pitchFamily="18" charset="0"/>
                <a:ea typeface="Times New Roman" panose="02020603050405020304" pitchFamily="18" charset="0"/>
              </a:rPr>
              <a:t>la comunidad de San Jorge La Machaca III, El Chal Petén beneficiando a 15 familias en 8.45 </a:t>
            </a:r>
            <a:r>
              <a:rPr lang="es-ES" sz="1200" dirty="0" smtClean="0">
                <a:solidFill>
                  <a:srgbClr val="000000"/>
                </a:solidFill>
                <a:latin typeface="Times New Roman" panose="02020603050405020304" pitchFamily="18" charset="0"/>
                <a:ea typeface="Times New Roman" panose="02020603050405020304" pitchFamily="18" charset="0"/>
              </a:rPr>
              <a:t>hectáreas, acuerdos </a:t>
            </a:r>
            <a:r>
              <a:rPr lang="es-ES" sz="1200" dirty="0">
                <a:solidFill>
                  <a:srgbClr val="000000"/>
                </a:solidFill>
                <a:latin typeface="Times New Roman" panose="02020603050405020304" pitchFamily="18" charset="0"/>
                <a:ea typeface="Times New Roman" panose="02020603050405020304" pitchFamily="18" charset="0"/>
              </a:rPr>
              <a:t>de Cooperación firmados en el marco de la Política de Asentamientos Humanos en Áreas Protegidas legalmente declaradas</a:t>
            </a:r>
            <a:endParaRPr lang="es-GT" sz="1200" dirty="0"/>
          </a:p>
        </p:txBody>
      </p:sp>
    </p:spTree>
    <p:extLst>
      <p:ext uri="{BB962C8B-B14F-4D97-AF65-F5344CB8AC3E}">
        <p14:creationId xmlns:p14="http://schemas.microsoft.com/office/powerpoint/2010/main" val="4241037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23461" y="269329"/>
            <a:ext cx="10518710" cy="369332"/>
          </a:xfrm>
          <a:prstGeom prst="rect">
            <a:avLst/>
          </a:prstGeom>
          <a:solidFill>
            <a:srgbClr val="C0F3FF"/>
          </a:solidFill>
        </p:spPr>
        <p:txBody>
          <a:bodyPr wrap="square">
            <a:spAutoFit/>
          </a:bodyPr>
          <a:lstStyle/>
          <a:p>
            <a:r>
              <a:rPr lang="es-ES" b="1" dirty="0" smtClean="0">
                <a:solidFill>
                  <a:srgbClr val="000000"/>
                </a:solidFill>
                <a:latin typeface="Times New Roman" panose="02020603050405020304" pitchFamily="18" charset="0"/>
                <a:ea typeface="Times New Roman" panose="02020603050405020304" pitchFamily="18" charset="0"/>
              </a:rPr>
              <a:t>5. Sensibilización </a:t>
            </a:r>
            <a:r>
              <a:rPr lang="es-ES" b="1" dirty="0">
                <a:solidFill>
                  <a:srgbClr val="000000"/>
                </a:solidFill>
                <a:latin typeface="Times New Roman" panose="02020603050405020304" pitchFamily="18" charset="0"/>
                <a:ea typeface="Times New Roman" panose="02020603050405020304" pitchFamily="18" charset="0"/>
              </a:rPr>
              <a:t>y educación orientada a la conservación de la Diversidad Biológica y Áreas Protegidas</a:t>
            </a:r>
            <a:endParaRPr lang="es-GT" dirty="0"/>
          </a:p>
        </p:txBody>
      </p:sp>
      <p:sp>
        <p:nvSpPr>
          <p:cNvPr id="3" name="Rectángulo 2"/>
          <p:cNvSpPr/>
          <p:nvPr/>
        </p:nvSpPr>
        <p:spPr>
          <a:xfrm>
            <a:off x="323461" y="855698"/>
            <a:ext cx="2371162" cy="369332"/>
          </a:xfrm>
          <a:prstGeom prst="rect">
            <a:avLst/>
          </a:prstGeom>
        </p:spPr>
        <p:txBody>
          <a:bodyPr wrap="none">
            <a:spAutoFit/>
          </a:bodyPr>
          <a:lstStyle/>
          <a:p>
            <a:r>
              <a:rPr lang="es-ES" b="1" u="sng" dirty="0">
                <a:solidFill>
                  <a:srgbClr val="000000"/>
                </a:solidFill>
                <a:latin typeface="Times New Roman" panose="02020603050405020304" pitchFamily="18" charset="0"/>
                <a:ea typeface="Times New Roman" panose="02020603050405020304" pitchFamily="18" charset="0"/>
              </a:rPr>
              <a:t>Sensibilización virtual</a:t>
            </a:r>
            <a:endParaRPr lang="es-GT" dirty="0"/>
          </a:p>
        </p:txBody>
      </p:sp>
      <p:pic>
        <p:nvPicPr>
          <p:cNvPr id="4" name="Imagen 3" descr="El Ministerio de Educación otorgó al CONAP la Acreditación y Certificación  del programa “Educación para la Conservació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5411" y="934838"/>
            <a:ext cx="2117557" cy="1595761"/>
          </a:xfrm>
          <a:prstGeom prst="rect">
            <a:avLst/>
          </a:prstGeom>
          <a:noFill/>
          <a:ln>
            <a:noFill/>
          </a:ln>
        </p:spPr>
      </p:pic>
      <p:sp>
        <p:nvSpPr>
          <p:cNvPr id="5" name="Rectángulo 4"/>
          <p:cNvSpPr/>
          <p:nvPr/>
        </p:nvSpPr>
        <p:spPr>
          <a:xfrm>
            <a:off x="5847225" y="1747736"/>
            <a:ext cx="5038449" cy="461665"/>
          </a:xfrm>
          <a:prstGeom prst="rect">
            <a:avLst/>
          </a:prstGeom>
        </p:spPr>
        <p:txBody>
          <a:bodyPr wrap="square">
            <a:spAutoFit/>
          </a:bodyPr>
          <a:lstStyle/>
          <a:p>
            <a:r>
              <a:rPr lang="es-ES" sz="1200" dirty="0">
                <a:latin typeface="Times New Roman" panose="02020603050405020304" pitchFamily="18" charset="0"/>
                <a:ea typeface="Times New Roman" panose="02020603050405020304" pitchFamily="18" charset="0"/>
              </a:rPr>
              <a:t>23,370 </a:t>
            </a:r>
            <a:r>
              <a:rPr lang="es-ES" sz="1200" dirty="0" smtClean="0">
                <a:latin typeface="Times New Roman" panose="02020603050405020304" pitchFamily="18" charset="0"/>
                <a:ea typeface="Times New Roman" panose="02020603050405020304" pitchFamily="18" charset="0"/>
              </a:rPr>
              <a:t>personas sensibilizadas y concientizadas, </a:t>
            </a:r>
            <a:r>
              <a:rPr lang="es-ES" sz="1200" dirty="0">
                <a:latin typeface="Times New Roman" panose="02020603050405020304" pitchFamily="18" charset="0"/>
                <a:ea typeface="Times New Roman" panose="02020603050405020304" pitchFamily="18" charset="0"/>
              </a:rPr>
              <a:t>con el uso de Plataformas virtuales para la educación </a:t>
            </a:r>
            <a:r>
              <a:rPr lang="es-ES" sz="1200" dirty="0" smtClean="0">
                <a:latin typeface="Times New Roman" panose="02020603050405020304" pitchFamily="18" charset="0"/>
                <a:ea typeface="Times New Roman" panose="02020603050405020304" pitchFamily="18" charset="0"/>
              </a:rPr>
              <a:t>ambiental.</a:t>
            </a:r>
            <a:endParaRPr lang="es-GT" sz="1200" dirty="0"/>
          </a:p>
        </p:txBody>
      </p:sp>
      <p:sp>
        <p:nvSpPr>
          <p:cNvPr id="6" name="Rectángulo 5"/>
          <p:cNvSpPr/>
          <p:nvPr/>
        </p:nvSpPr>
        <p:spPr>
          <a:xfrm>
            <a:off x="539839" y="2851628"/>
            <a:ext cx="3213700" cy="369332"/>
          </a:xfrm>
          <a:prstGeom prst="rect">
            <a:avLst/>
          </a:prstGeom>
        </p:spPr>
        <p:txBody>
          <a:bodyPr wrap="none">
            <a:spAutoFit/>
          </a:bodyPr>
          <a:lstStyle/>
          <a:p>
            <a:r>
              <a:rPr lang="es-ES" b="1" u="sng" dirty="0">
                <a:latin typeface="Times New Roman" panose="02020603050405020304" pitchFamily="18" charset="0"/>
                <a:ea typeface="Times New Roman" panose="02020603050405020304" pitchFamily="18" charset="0"/>
              </a:rPr>
              <a:t>Talleres y Charlas presenciales</a:t>
            </a:r>
            <a:endParaRPr lang="es-GT" dirty="0"/>
          </a:p>
        </p:txBody>
      </p:sp>
      <p:graphicFrame>
        <p:nvGraphicFramePr>
          <p:cNvPr id="7" name="Gráfico 6"/>
          <p:cNvGraphicFramePr/>
          <p:nvPr>
            <p:extLst>
              <p:ext uri="{D42A27DB-BD31-4B8C-83A1-F6EECF244321}">
                <p14:modId xmlns:p14="http://schemas.microsoft.com/office/powerpoint/2010/main" val="1350560013"/>
              </p:ext>
            </p:extLst>
          </p:nvPr>
        </p:nvGraphicFramePr>
        <p:xfrm>
          <a:off x="539839" y="3318473"/>
          <a:ext cx="3719796" cy="27574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p:cNvGraphicFramePr/>
          <p:nvPr>
            <p:extLst>
              <p:ext uri="{D42A27DB-BD31-4B8C-83A1-F6EECF244321}">
                <p14:modId xmlns:p14="http://schemas.microsoft.com/office/powerpoint/2010/main" val="4050780303"/>
              </p:ext>
            </p:extLst>
          </p:nvPr>
        </p:nvGraphicFramePr>
        <p:xfrm>
          <a:off x="4566052" y="3318473"/>
          <a:ext cx="3904180" cy="2757473"/>
        </p:xfrm>
        <a:graphic>
          <a:graphicData uri="http://schemas.openxmlformats.org/drawingml/2006/chart">
            <c:chart xmlns:c="http://schemas.openxmlformats.org/drawingml/2006/chart" xmlns:r="http://schemas.openxmlformats.org/officeDocument/2006/relationships" r:id="rId6"/>
          </a:graphicData>
        </a:graphic>
      </p:graphicFrame>
      <p:sp>
        <p:nvSpPr>
          <p:cNvPr id="9" name="Rectángulo 8"/>
          <p:cNvSpPr/>
          <p:nvPr/>
        </p:nvSpPr>
        <p:spPr>
          <a:xfrm>
            <a:off x="8672866" y="3907134"/>
            <a:ext cx="3111677" cy="646331"/>
          </a:xfrm>
          <a:prstGeom prst="rect">
            <a:avLst/>
          </a:prstGeom>
        </p:spPr>
        <p:txBody>
          <a:bodyPr wrap="square">
            <a:spAutoFit/>
          </a:bodyPr>
          <a:lstStyle/>
          <a:p>
            <a:r>
              <a:rPr lang="es-ES" sz="1200" dirty="0" smtClean="0">
                <a:latin typeface="Times New Roman" panose="02020603050405020304" pitchFamily="18" charset="0"/>
                <a:ea typeface="Times New Roman" panose="02020603050405020304" pitchFamily="18" charset="0"/>
              </a:rPr>
              <a:t>Talleres </a:t>
            </a:r>
            <a:r>
              <a:rPr lang="es-ES" sz="1200" dirty="0">
                <a:latin typeface="Times New Roman" panose="02020603050405020304" pitchFamily="18" charset="0"/>
                <a:ea typeface="Times New Roman" panose="02020603050405020304" pitchFamily="18" charset="0"/>
              </a:rPr>
              <a:t>y charlas presenciales sobre Diversidad </a:t>
            </a:r>
            <a:r>
              <a:rPr lang="es-ES" sz="1200" dirty="0" smtClean="0">
                <a:latin typeface="Times New Roman" panose="02020603050405020304" pitchFamily="18" charset="0"/>
                <a:ea typeface="Times New Roman" panose="02020603050405020304" pitchFamily="18" charset="0"/>
              </a:rPr>
              <a:t>Biológica, del total </a:t>
            </a:r>
            <a:r>
              <a:rPr lang="es-ES" sz="1200" dirty="0">
                <a:latin typeface="Times New Roman" panose="02020603050405020304" pitchFamily="18" charset="0"/>
                <a:ea typeface="Times New Roman" panose="02020603050405020304" pitchFamily="18" charset="0"/>
              </a:rPr>
              <a:t>de 2,053 </a:t>
            </a:r>
            <a:r>
              <a:rPr lang="es-ES" sz="1200" dirty="0" smtClean="0">
                <a:latin typeface="Times New Roman" panose="02020603050405020304" pitchFamily="18" charset="0"/>
                <a:ea typeface="Times New Roman" panose="02020603050405020304" pitchFamily="18" charset="0"/>
              </a:rPr>
              <a:t>personas, </a:t>
            </a:r>
            <a:r>
              <a:rPr lang="es-ES" sz="1200" dirty="0">
                <a:latin typeface="Times New Roman" panose="02020603050405020304" pitchFamily="18" charset="0"/>
                <a:ea typeface="Times New Roman" panose="02020603050405020304" pitchFamily="18" charset="0"/>
              </a:rPr>
              <a:t>1,148 son hombres y 905 </a:t>
            </a:r>
            <a:r>
              <a:rPr lang="es-ES" sz="1200" dirty="0" smtClean="0">
                <a:latin typeface="Times New Roman" panose="02020603050405020304" pitchFamily="18" charset="0"/>
                <a:ea typeface="Times New Roman" panose="02020603050405020304" pitchFamily="18" charset="0"/>
              </a:rPr>
              <a:t>mujeres</a:t>
            </a:r>
            <a:endParaRPr lang="es-GT" sz="1200" dirty="0"/>
          </a:p>
        </p:txBody>
      </p:sp>
    </p:spTree>
    <p:extLst>
      <p:ext uri="{BB962C8B-B14F-4D97-AF65-F5344CB8AC3E}">
        <p14:creationId xmlns:p14="http://schemas.microsoft.com/office/powerpoint/2010/main" val="1383951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48816" y="306652"/>
            <a:ext cx="8521959" cy="369332"/>
          </a:xfrm>
          <a:prstGeom prst="rect">
            <a:avLst/>
          </a:prstGeom>
        </p:spPr>
        <p:txBody>
          <a:bodyPr wrap="square">
            <a:spAutoFit/>
          </a:bodyPr>
          <a:lstStyle/>
          <a:p>
            <a:r>
              <a:rPr lang="es-ES" b="1" u="sng" dirty="0">
                <a:latin typeface="Times New Roman" panose="02020603050405020304" pitchFamily="18" charset="0"/>
                <a:ea typeface="Times New Roman" panose="02020603050405020304" pitchFamily="18" charset="0"/>
              </a:rPr>
              <a:t>Sistema Nacional de Información sobre la Diversidad Biológica de Guatemala</a:t>
            </a:r>
            <a:endParaRPr lang="es-GT" dirty="0"/>
          </a:p>
        </p:txBody>
      </p:sp>
      <p:graphicFrame>
        <p:nvGraphicFramePr>
          <p:cNvPr id="3" name="Gráfico 2"/>
          <p:cNvGraphicFramePr/>
          <p:nvPr>
            <p:extLst>
              <p:ext uri="{D42A27DB-BD31-4B8C-83A1-F6EECF244321}">
                <p14:modId xmlns:p14="http://schemas.microsoft.com/office/powerpoint/2010/main" val="2939245145"/>
              </p:ext>
            </p:extLst>
          </p:nvPr>
        </p:nvGraphicFramePr>
        <p:xfrm>
          <a:off x="248815" y="871000"/>
          <a:ext cx="4260979" cy="23573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603813269"/>
              </p:ext>
            </p:extLst>
          </p:nvPr>
        </p:nvGraphicFramePr>
        <p:xfrm>
          <a:off x="5864204" y="1000384"/>
          <a:ext cx="3645162" cy="1049312"/>
        </p:xfrm>
        <a:graphic>
          <a:graphicData uri="http://schemas.openxmlformats.org/drawingml/2006/table">
            <a:tbl>
              <a:tblPr firstRow="1" firstCol="1" bandRow="1"/>
              <a:tblGrid>
                <a:gridCol w="1215054">
                  <a:extLst>
                    <a:ext uri="{9D8B030D-6E8A-4147-A177-3AD203B41FA5}">
                      <a16:colId xmlns:a16="http://schemas.microsoft.com/office/drawing/2014/main" val="4189824919"/>
                    </a:ext>
                  </a:extLst>
                </a:gridCol>
                <a:gridCol w="1215054">
                  <a:extLst>
                    <a:ext uri="{9D8B030D-6E8A-4147-A177-3AD203B41FA5}">
                      <a16:colId xmlns:a16="http://schemas.microsoft.com/office/drawing/2014/main" val="2930627772"/>
                    </a:ext>
                  </a:extLst>
                </a:gridCol>
                <a:gridCol w="1215054">
                  <a:extLst>
                    <a:ext uri="{9D8B030D-6E8A-4147-A177-3AD203B41FA5}">
                      <a16:colId xmlns:a16="http://schemas.microsoft.com/office/drawing/2014/main" val="3592489407"/>
                    </a:ext>
                  </a:extLst>
                </a:gridCol>
              </a:tblGrid>
              <a:tr h="524656">
                <a:tc>
                  <a:txBody>
                    <a:bodyPr/>
                    <a:lstStyle/>
                    <a:p>
                      <a:pPr algn="ctr">
                        <a:spcAft>
                          <a:spcPts val="0"/>
                        </a:spcAft>
                      </a:pPr>
                      <a:r>
                        <a:rPr lang="es-GT"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CANTIDAD</a:t>
                      </a:r>
                      <a:endParaRPr lang="es-G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a:spcAft>
                          <a:spcPts val="0"/>
                        </a:spcAft>
                      </a:pPr>
                      <a:r>
                        <a:rPr lang="es-GT"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SNIBgt</a:t>
                      </a:r>
                      <a:endParaRPr lang="es-G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a:spcAft>
                          <a:spcPts val="0"/>
                        </a:spcAft>
                      </a:pPr>
                      <a:r>
                        <a:rPr lang="es-GT"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iNaturalistGT</a:t>
                      </a:r>
                      <a:endParaRPr lang="es-G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337393129"/>
                  </a:ext>
                </a:extLst>
              </a:tr>
              <a:tr h="262328">
                <a:tc>
                  <a:txBody>
                    <a:bodyPr/>
                    <a:lstStyle/>
                    <a:p>
                      <a:pPr algn="ctr">
                        <a:spcAft>
                          <a:spcPts val="0"/>
                        </a:spcAft>
                      </a:pPr>
                      <a:r>
                        <a:rPr lang="es-GT"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vistas</a:t>
                      </a:r>
                      <a:endParaRPr lang="es-G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4290</a:t>
                      </a:r>
                      <a:endParaRPr lang="es-G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285,000</a:t>
                      </a:r>
                      <a:endParaRPr lang="es-G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403028"/>
                  </a:ext>
                </a:extLst>
              </a:tr>
              <a:tr h="262328">
                <a:tc>
                  <a:txBody>
                    <a:bodyPr/>
                    <a:lstStyle/>
                    <a:p>
                      <a:pPr algn="ctr">
                        <a:spcAft>
                          <a:spcPts val="0"/>
                        </a:spcAft>
                      </a:pPr>
                      <a:r>
                        <a:rPr lang="es-GT"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registros</a:t>
                      </a:r>
                      <a:endParaRPr lang="es-G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3,586,634</a:t>
                      </a:r>
                      <a:endParaRPr lang="es-G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75,741</a:t>
                      </a:r>
                      <a:endParaRPr lang="es-G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100389"/>
                  </a:ext>
                </a:extLst>
              </a:tr>
            </a:tbl>
          </a:graphicData>
        </a:graphic>
      </p:graphicFrame>
      <p:sp>
        <p:nvSpPr>
          <p:cNvPr id="6" name="Rectángulo 5"/>
          <p:cNvSpPr/>
          <p:nvPr/>
        </p:nvSpPr>
        <p:spPr>
          <a:xfrm>
            <a:off x="4509794" y="2214662"/>
            <a:ext cx="6583321" cy="861774"/>
          </a:xfrm>
          <a:prstGeom prst="rect">
            <a:avLst/>
          </a:prstGeom>
        </p:spPr>
        <p:txBody>
          <a:bodyPr wrap="square">
            <a:spAutoFit/>
          </a:bodyPr>
          <a:lstStyle/>
          <a:p>
            <a:pPr algn="just">
              <a:spcAft>
                <a:spcPts val="0"/>
              </a:spcAft>
            </a:pPr>
            <a:r>
              <a:rPr lang="es-ES" sz="1000"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Vertebrados</a:t>
            </a:r>
            <a:r>
              <a:rPr lang="es-ES" sz="1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Actinopterigii</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peces óseos (aletas radiadas), </a:t>
            </a:r>
            <a:r>
              <a:rPr lang="es-E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Chondrichtyes</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peces cartilaginosos (tiburones y rayas), </a:t>
            </a:r>
            <a:r>
              <a:rPr lang="es-E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Amphibia</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(anfibios), </a:t>
            </a:r>
            <a:r>
              <a:rPr lang="es-E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Reptilia</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(reptiles), Aves, </a:t>
            </a:r>
            <a:r>
              <a:rPr lang="es-E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Mammalia</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(mamíferos). </a:t>
            </a:r>
            <a:r>
              <a:rPr lang="es-ES" sz="1000" i="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Invertebrados</a:t>
            </a:r>
            <a:r>
              <a:rPr lang="es-ES" sz="1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Mollusca</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s-E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Gastropoda</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(caracoles y babosas) </a:t>
            </a:r>
            <a:r>
              <a:rPr lang="es-E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Mollusca</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s-E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Bivalvia</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(ostras, almejas, mejillones). </a:t>
            </a:r>
            <a:r>
              <a:rPr lang="es-E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Arachnida</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(arácnidos), </a:t>
            </a:r>
            <a:r>
              <a:rPr lang="es-E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Hymenoptera</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(hormigas, abejas, avispas), </a:t>
            </a:r>
            <a:r>
              <a:rPr lang="es-E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Siphonaptera</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(pulgas), </a:t>
            </a:r>
            <a:r>
              <a:rPr lang="es-E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Hemiptera</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(chinches), </a:t>
            </a:r>
            <a:r>
              <a:rPr lang="es-E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Odonata</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(libélulas), </a:t>
            </a:r>
            <a:r>
              <a:rPr lang="es-E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Diptera</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(moscas y mosquitos), </a:t>
            </a:r>
            <a:r>
              <a:rPr lang="es-E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Lepidoptera</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(mariposas), </a:t>
            </a:r>
            <a:r>
              <a:rPr lang="es-E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Coleoptera</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(escarabajos), </a:t>
            </a:r>
            <a:r>
              <a:rPr lang="es-E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Coleoptera</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(familia </a:t>
            </a:r>
            <a:r>
              <a:rPr lang="es-E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Cerambycidae</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Ephemeroptera</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Megaloptera</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Plecoptera</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Trichoptera</a:t>
            </a:r>
            <a:r>
              <a:rPr lang="es-ES"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s-GT"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9419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08600" y="370505"/>
            <a:ext cx="3414461" cy="369332"/>
          </a:xfrm>
          <a:prstGeom prst="rect">
            <a:avLst/>
          </a:prstGeom>
          <a:solidFill>
            <a:srgbClr val="C0F3FF"/>
          </a:solidFill>
        </p:spPr>
        <p:txBody>
          <a:bodyPr wrap="none">
            <a:spAutoFit/>
          </a:bodyPr>
          <a:lstStyle/>
          <a:p>
            <a:r>
              <a:rPr lang="es-ES" b="1" smtClean="0">
                <a:latin typeface="Times New Roman" panose="02020603050405020304" pitchFamily="18" charset="0"/>
                <a:ea typeface="Times New Roman" panose="02020603050405020304" pitchFamily="18" charset="0"/>
              </a:rPr>
              <a:t>6. </a:t>
            </a:r>
            <a:r>
              <a:rPr lang="es-ES" b="1" dirty="0" smtClean="0">
                <a:latin typeface="Times New Roman" panose="02020603050405020304" pitchFamily="18" charset="0"/>
                <a:ea typeface="Times New Roman" panose="02020603050405020304" pitchFamily="18" charset="0"/>
              </a:rPr>
              <a:t>Visitación </a:t>
            </a:r>
            <a:r>
              <a:rPr lang="es-ES" b="1" dirty="0">
                <a:latin typeface="Times New Roman" panose="02020603050405020304" pitchFamily="18" charset="0"/>
                <a:ea typeface="Times New Roman" panose="02020603050405020304" pitchFamily="18" charset="0"/>
              </a:rPr>
              <a:t>en Áreas Protegidas</a:t>
            </a:r>
            <a:endParaRPr lang="es-GT" dirty="0"/>
          </a:p>
        </p:txBody>
      </p:sp>
      <p:graphicFrame>
        <p:nvGraphicFramePr>
          <p:cNvPr id="3" name="Gráfico 2"/>
          <p:cNvGraphicFramePr/>
          <p:nvPr>
            <p:extLst>
              <p:ext uri="{D42A27DB-BD31-4B8C-83A1-F6EECF244321}">
                <p14:modId xmlns:p14="http://schemas.microsoft.com/office/powerpoint/2010/main" val="108752748"/>
              </p:ext>
            </p:extLst>
          </p:nvPr>
        </p:nvGraphicFramePr>
        <p:xfrm>
          <a:off x="508600" y="928937"/>
          <a:ext cx="4520599" cy="2467405"/>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ángulo 3"/>
          <p:cNvSpPr/>
          <p:nvPr/>
        </p:nvSpPr>
        <p:spPr>
          <a:xfrm>
            <a:off x="508600" y="3556515"/>
            <a:ext cx="10321007" cy="276999"/>
          </a:xfrm>
          <a:prstGeom prst="rect">
            <a:avLst/>
          </a:prstGeom>
        </p:spPr>
        <p:txBody>
          <a:bodyPr wrap="square">
            <a:spAutoFit/>
          </a:bodyPr>
          <a:lstStyle/>
          <a:p>
            <a:pPr algn="just">
              <a:spcAft>
                <a:spcPts val="0"/>
              </a:spcAft>
            </a:pPr>
            <a:r>
              <a:rPr lang="es-ES" sz="1200" dirty="0" smtClean="0">
                <a:latin typeface="Times New Roman" panose="02020603050405020304" pitchFamily="18" charset="0"/>
                <a:ea typeface="Times New Roman" panose="02020603050405020304" pitchFamily="18" charset="0"/>
                <a:cs typeface="Times New Roman" panose="02020603050405020304" pitchFamily="18" charset="0"/>
              </a:rPr>
              <a:t>Del </a:t>
            </a:r>
            <a:r>
              <a:rPr lang="es-ES" sz="1200" dirty="0">
                <a:latin typeface="Times New Roman" panose="02020603050405020304" pitchFamily="18" charset="0"/>
                <a:ea typeface="Times New Roman" panose="02020603050405020304" pitchFamily="18" charset="0"/>
                <a:cs typeface="Times New Roman" panose="02020603050405020304" pitchFamily="18" charset="0"/>
              </a:rPr>
              <a:t>total de visitantes: </a:t>
            </a:r>
            <a:r>
              <a:rPr lang="es-GT"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611,524, el 65% son nacionales (394,984 personas) y 32% extranjeros (195,054 personas) y el 3% corresponde a otros (21,486 personas).</a:t>
            </a:r>
            <a:endParaRPr lang="es-GT" sz="1200"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Gráfico 4"/>
          <p:cNvGraphicFramePr/>
          <p:nvPr>
            <p:extLst>
              <p:ext uri="{D42A27DB-BD31-4B8C-83A1-F6EECF244321}">
                <p14:modId xmlns:p14="http://schemas.microsoft.com/office/powerpoint/2010/main" val="3774873176"/>
              </p:ext>
            </p:extLst>
          </p:nvPr>
        </p:nvGraphicFramePr>
        <p:xfrm>
          <a:off x="5239703" y="555171"/>
          <a:ext cx="5949665" cy="2889250"/>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ángulo 5"/>
          <p:cNvSpPr/>
          <p:nvPr/>
        </p:nvSpPr>
        <p:spPr>
          <a:xfrm>
            <a:off x="508600" y="4016729"/>
            <a:ext cx="4731103" cy="369332"/>
          </a:xfrm>
          <a:prstGeom prst="rect">
            <a:avLst/>
          </a:prstGeom>
        </p:spPr>
        <p:txBody>
          <a:bodyPr wrap="none">
            <a:spAutoFit/>
          </a:bodyPr>
          <a:lstStyle/>
          <a:p>
            <a:r>
              <a:rPr lang="es-ES" b="1" u="sng" dirty="0">
                <a:latin typeface="Times New Roman" panose="02020603050405020304" pitchFamily="18" charset="0"/>
                <a:ea typeface="Times New Roman" panose="02020603050405020304" pitchFamily="18" charset="0"/>
              </a:rPr>
              <a:t>Distintivo de calidad y sostenibilidad Turística</a:t>
            </a:r>
            <a:endParaRPr lang="es-GT" u="sng" dirty="0"/>
          </a:p>
        </p:txBody>
      </p:sp>
      <p:pic>
        <p:nvPicPr>
          <p:cNvPr id="7" name="Imagen 6"/>
          <p:cNvPicPr>
            <a:picLocks noChangeAspect="1"/>
          </p:cNvPicPr>
          <p:nvPr/>
        </p:nvPicPr>
        <p:blipFill>
          <a:blip r:embed="rId6"/>
          <a:stretch>
            <a:fillRect/>
          </a:stretch>
        </p:blipFill>
        <p:spPr>
          <a:xfrm>
            <a:off x="635114" y="4386060"/>
            <a:ext cx="2383119" cy="1699605"/>
          </a:xfrm>
          <a:prstGeom prst="rect">
            <a:avLst/>
          </a:prstGeom>
        </p:spPr>
      </p:pic>
      <p:pic>
        <p:nvPicPr>
          <p:cNvPr id="8" name="Imagen 7" descr="C:\Users\paulo.ortiz\Desktop\2022\AÑO 2022 rdc\TERCER CUATRIMESTRE\Fotos\3. Premiación Semuc Champei.jpe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1421" y="4386062"/>
            <a:ext cx="2376126" cy="1699604"/>
          </a:xfrm>
          <a:prstGeom prst="rect">
            <a:avLst/>
          </a:prstGeom>
          <a:noFill/>
          <a:ln>
            <a:noFill/>
          </a:ln>
        </p:spPr>
      </p:pic>
      <p:sp>
        <p:nvSpPr>
          <p:cNvPr id="9" name="Rectángulo 8"/>
          <p:cNvSpPr/>
          <p:nvPr/>
        </p:nvSpPr>
        <p:spPr>
          <a:xfrm>
            <a:off x="5669103" y="4833173"/>
            <a:ext cx="5613137" cy="1015663"/>
          </a:xfrm>
          <a:prstGeom prst="rect">
            <a:avLst/>
          </a:prstGeom>
        </p:spPr>
        <p:txBody>
          <a:bodyPr wrap="square">
            <a:spAutoFit/>
          </a:bodyPr>
          <a:lstStyle/>
          <a:p>
            <a:r>
              <a:rPr lang="es-ES" sz="1200" dirty="0">
                <a:latin typeface="Times New Roman" panose="02020603050405020304" pitchFamily="18" charset="0"/>
                <a:ea typeface="Times New Roman" panose="02020603050405020304" pitchFamily="18" charset="0"/>
              </a:rPr>
              <a:t>Sello Q-Verde </a:t>
            </a:r>
            <a:r>
              <a:rPr lang="es-GT" sz="1200" dirty="0">
                <a:solidFill>
                  <a:srgbClr val="000000"/>
                </a:solidFill>
                <a:latin typeface="Times New Roman" panose="02020603050405020304" pitchFamily="18" charset="0"/>
                <a:ea typeface="Times New Roman" panose="02020603050405020304" pitchFamily="18" charset="0"/>
              </a:rPr>
              <a:t>es un distintivo que busca que los servicios prestados y la administración del uso público en las áreas protegidas, </a:t>
            </a:r>
            <a:r>
              <a:rPr lang="es-GT" sz="1200" dirty="0" smtClean="0">
                <a:solidFill>
                  <a:srgbClr val="000000"/>
                </a:solidFill>
                <a:latin typeface="Times New Roman" panose="02020603050405020304" pitchFamily="18" charset="0"/>
                <a:ea typeface="Times New Roman" panose="02020603050405020304" pitchFamily="18" charset="0"/>
              </a:rPr>
              <a:t>implementando </a:t>
            </a:r>
            <a:r>
              <a:rPr lang="es-GT" sz="1200" dirty="0">
                <a:solidFill>
                  <a:srgbClr val="000000"/>
                </a:solidFill>
                <a:latin typeface="Times New Roman" panose="02020603050405020304" pitchFamily="18" charset="0"/>
                <a:ea typeface="Times New Roman" panose="02020603050405020304" pitchFamily="18" charset="0"/>
              </a:rPr>
              <a:t>criterios de sostenibilidad turística relacionados con la organización empresarial, servicio al cliente, sostenibilidad, seguridad ocupacional, entre otros. El INGUAT otorgó por primera vez al Monumento Natural </a:t>
            </a:r>
            <a:r>
              <a:rPr lang="es-GT" sz="1200" dirty="0" err="1">
                <a:solidFill>
                  <a:srgbClr val="000000"/>
                </a:solidFill>
                <a:latin typeface="Times New Roman" panose="02020603050405020304" pitchFamily="18" charset="0"/>
                <a:ea typeface="Times New Roman" panose="02020603050405020304" pitchFamily="18" charset="0"/>
              </a:rPr>
              <a:t>Semuc</a:t>
            </a:r>
            <a:r>
              <a:rPr lang="es-GT" sz="1200" dirty="0">
                <a:solidFill>
                  <a:srgbClr val="000000"/>
                </a:solidFill>
                <a:latin typeface="Times New Roman" panose="02020603050405020304" pitchFamily="18" charset="0"/>
                <a:ea typeface="Times New Roman" panose="02020603050405020304" pitchFamily="18" charset="0"/>
              </a:rPr>
              <a:t> </a:t>
            </a:r>
            <a:r>
              <a:rPr lang="es-GT" sz="1200" dirty="0" err="1" smtClean="0">
                <a:solidFill>
                  <a:srgbClr val="000000"/>
                </a:solidFill>
                <a:latin typeface="Times New Roman" panose="02020603050405020304" pitchFamily="18" charset="0"/>
                <a:ea typeface="Times New Roman" panose="02020603050405020304" pitchFamily="18" charset="0"/>
              </a:rPr>
              <a:t>Champey</a:t>
            </a:r>
            <a:r>
              <a:rPr lang="es-GT" sz="1200" dirty="0">
                <a:solidFill>
                  <a:srgbClr val="000000"/>
                </a:solidFill>
                <a:latin typeface="Times New Roman" panose="02020603050405020304" pitchFamily="18" charset="0"/>
                <a:ea typeface="Times New Roman" panose="02020603050405020304" pitchFamily="18" charset="0"/>
              </a:rPr>
              <a:t>.</a:t>
            </a:r>
            <a:endParaRPr lang="es-GT" sz="1200" dirty="0"/>
          </a:p>
        </p:txBody>
      </p:sp>
    </p:spTree>
    <p:extLst>
      <p:ext uri="{BB962C8B-B14F-4D97-AF65-F5344CB8AC3E}">
        <p14:creationId xmlns:p14="http://schemas.microsoft.com/office/powerpoint/2010/main" val="3126306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2968834" y="2767280"/>
            <a:ext cx="798897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4000" b="1" i="0" u="none" strike="noStrike" kern="1200" cap="none" spc="0" normalizeH="0" baseline="0" noProof="0" dirty="0">
                <a:ln>
                  <a:noFill/>
                </a:ln>
                <a:solidFill>
                  <a:srgbClr val="FFC000"/>
                </a:solidFill>
                <a:effectLst/>
                <a:uLnTx/>
                <a:uFillTx/>
                <a:latin typeface="Montserrat" pitchFamily="2" charset="77"/>
                <a:ea typeface="+mn-ea"/>
                <a:cs typeface="+mn-cs"/>
              </a:rPr>
              <a:t>CONSOLIDADO</a:t>
            </a:r>
            <a:r>
              <a:rPr kumimoji="0" lang="es-GT" sz="4000" b="1" i="0" u="none" strike="noStrike" kern="1200" cap="none" spc="0" normalizeH="0" baseline="0" noProof="0" dirty="0">
                <a:ln>
                  <a:noFill/>
                </a:ln>
                <a:solidFill>
                  <a:prstClr val="white"/>
                </a:solidFill>
                <a:effectLst/>
                <a:uLnTx/>
                <a:uFillTx/>
                <a:latin typeface="Montserrat" pitchFamily="2" charset="77"/>
                <a:ea typeface="+mn-ea"/>
                <a:cs typeface="+mn-cs"/>
              </a:rPr>
              <a:t> </a:t>
            </a:r>
            <a:br>
              <a:rPr kumimoji="0" lang="es-GT" sz="4000" b="1" i="0" u="none" strike="noStrike" kern="1200" cap="none" spc="0" normalizeH="0" baseline="0" noProof="0" dirty="0">
                <a:ln>
                  <a:noFill/>
                </a:ln>
                <a:solidFill>
                  <a:prstClr val="white"/>
                </a:solidFill>
                <a:effectLst/>
                <a:uLnTx/>
                <a:uFillTx/>
                <a:latin typeface="Montserrat" pitchFamily="2" charset="77"/>
                <a:ea typeface="+mn-ea"/>
                <a:cs typeface="+mn-cs"/>
              </a:rPr>
            </a:br>
            <a:r>
              <a:rPr kumimoji="0" lang="es-GT" sz="4000" b="1" i="0" u="none" strike="noStrike" kern="1200" cap="none" spc="0" normalizeH="0" baseline="0" noProof="0" dirty="0">
                <a:ln>
                  <a:noFill/>
                </a:ln>
                <a:solidFill>
                  <a:prstClr val="white"/>
                </a:solidFill>
                <a:effectLst/>
                <a:uLnTx/>
                <a:uFillTx/>
                <a:latin typeface="Montserrat" pitchFamily="2" charset="77"/>
                <a:ea typeface="+mn-ea"/>
                <a:cs typeface="+mn-cs"/>
              </a:rPr>
              <a:t>LOGROS INSTITUCIONALES</a:t>
            </a:r>
          </a:p>
        </p:txBody>
      </p:sp>
      <p:sp>
        <p:nvSpPr>
          <p:cNvPr id="7" name="Elipse 6">
            <a:extLst>
              <a:ext uri="{FF2B5EF4-FFF2-40B4-BE49-F238E27FC236}">
                <a16:creationId xmlns:a16="http://schemas.microsoft.com/office/drawing/2014/main" id="{CAD103A4-3EDE-631B-A7DD-8A5E10EFEAB6}"/>
              </a:ext>
            </a:extLst>
          </p:cNvPr>
          <p:cNvSpPr/>
          <p:nvPr/>
        </p:nvSpPr>
        <p:spPr>
          <a:xfrm>
            <a:off x="976185" y="2461468"/>
            <a:ext cx="1768846" cy="1768846"/>
          </a:xfrm>
          <a:prstGeom prst="ellipse">
            <a:avLst/>
          </a:prstGeom>
          <a:solidFill>
            <a:srgbClr val="C0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sz="5400" b="1" dirty="0">
                <a:solidFill>
                  <a:srgbClr val="001E6C"/>
                </a:solidFill>
                <a:latin typeface="Montserrat ExtraBold" pitchFamily="2" charset="77"/>
              </a:rPr>
              <a:t>3</a:t>
            </a:r>
            <a:endParaRPr kumimoji="0" lang="es-GT" sz="5400" b="1" i="0" u="none" strike="noStrike" kern="1200" cap="none" spc="0" normalizeH="0" baseline="0" noProof="0" dirty="0">
              <a:ln>
                <a:noFill/>
              </a:ln>
              <a:solidFill>
                <a:srgbClr val="001E6C"/>
              </a:solidFill>
              <a:effectLst/>
              <a:uLnTx/>
              <a:uFillTx/>
              <a:latin typeface="Montserrat ExtraBold" pitchFamily="2" charset="77"/>
              <a:ea typeface="+mn-ea"/>
              <a:cs typeface="+mn-cs"/>
            </a:endParaRPr>
          </a:p>
        </p:txBody>
      </p:sp>
    </p:spTree>
    <p:extLst>
      <p:ext uri="{BB962C8B-B14F-4D97-AF65-F5344CB8AC3E}">
        <p14:creationId xmlns:p14="http://schemas.microsoft.com/office/powerpoint/2010/main" val="3786816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4A09055-E608-BC7F-A4D9-46AAFAA0F59D}"/>
              </a:ext>
            </a:extLst>
          </p:cNvPr>
          <p:cNvSpPr txBox="1">
            <a:spLocks/>
          </p:cNvSpPr>
          <p:nvPr/>
        </p:nvSpPr>
        <p:spPr>
          <a:xfrm>
            <a:off x="1482803" y="13398"/>
            <a:ext cx="9010312" cy="398195"/>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s-GT" sz="1800" b="1" i="0" u="none" strike="noStrike" kern="1200" cap="none" spc="0" normalizeH="0" baseline="0" noProof="0" dirty="0">
                <a:ln>
                  <a:noFill/>
                </a:ln>
                <a:solidFill>
                  <a:srgbClr val="0D1F3C"/>
                </a:solidFill>
                <a:effectLst/>
                <a:uLnTx/>
                <a:uFillTx/>
                <a:latin typeface="Arial" panose="020B0604020202020204" pitchFamily="34" charset="0"/>
                <a:ea typeface="+mj-ea"/>
                <a:cs typeface="Arial" panose="020B0604020202020204" pitchFamily="34" charset="0"/>
              </a:rPr>
              <a:t>CONSOLIDADO DE LOGROS INSTITUCIONALES</a:t>
            </a:r>
          </a:p>
        </p:txBody>
      </p:sp>
      <p:graphicFrame>
        <p:nvGraphicFramePr>
          <p:cNvPr id="4" name="Tabla 3"/>
          <p:cNvGraphicFramePr>
            <a:graphicFrameLocks noGrp="1"/>
          </p:cNvGraphicFramePr>
          <p:nvPr>
            <p:extLst>
              <p:ext uri="{D42A27DB-BD31-4B8C-83A1-F6EECF244321}">
                <p14:modId xmlns:p14="http://schemas.microsoft.com/office/powerpoint/2010/main" val="3054379440"/>
              </p:ext>
            </p:extLst>
          </p:nvPr>
        </p:nvGraphicFramePr>
        <p:xfrm>
          <a:off x="104172" y="330570"/>
          <a:ext cx="11921923" cy="6230787"/>
        </p:xfrm>
        <a:graphic>
          <a:graphicData uri="http://schemas.openxmlformats.org/drawingml/2006/table">
            <a:tbl>
              <a:tblPr bandRow="1"/>
              <a:tblGrid>
                <a:gridCol w="3225933">
                  <a:extLst>
                    <a:ext uri="{9D8B030D-6E8A-4147-A177-3AD203B41FA5}">
                      <a16:colId xmlns:a16="http://schemas.microsoft.com/office/drawing/2014/main" val="1781874710"/>
                    </a:ext>
                  </a:extLst>
                </a:gridCol>
                <a:gridCol w="7527175">
                  <a:extLst>
                    <a:ext uri="{9D8B030D-6E8A-4147-A177-3AD203B41FA5}">
                      <a16:colId xmlns:a16="http://schemas.microsoft.com/office/drawing/2014/main" val="1993053743"/>
                    </a:ext>
                  </a:extLst>
                </a:gridCol>
                <a:gridCol w="1168815">
                  <a:extLst>
                    <a:ext uri="{9D8B030D-6E8A-4147-A177-3AD203B41FA5}">
                      <a16:colId xmlns:a16="http://schemas.microsoft.com/office/drawing/2014/main" val="4276586748"/>
                    </a:ext>
                  </a:extLst>
                </a:gridCol>
              </a:tblGrid>
              <a:tr h="342707">
                <a:tc>
                  <a:txBody>
                    <a:bodyPr/>
                    <a:lstStyle/>
                    <a:p>
                      <a:pPr algn="ctr">
                        <a:spcAft>
                          <a:spcPts val="0"/>
                        </a:spcAft>
                      </a:pPr>
                      <a:r>
                        <a:rPr lang="es-ES" sz="12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Logro institucional</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s-ES" sz="12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Meta física ejecutada</a:t>
                      </a:r>
                      <a:endParaRPr lang="es-GT"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spcAft>
                          <a:spcPts val="0"/>
                        </a:spcAft>
                      </a:pPr>
                      <a:r>
                        <a:rPr lang="es-ES" sz="120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Población beneficiada</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324901803"/>
                  </a:ext>
                </a:extLst>
              </a:tr>
              <a:tr h="171353">
                <a:tc rowSpan="3">
                  <a:txBody>
                    <a:bodyPr/>
                    <a:lstStyle/>
                    <a:p>
                      <a:pPr>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Gestión de Manejo del Fuego dentro de Áreas Protegidas (temporadas 2021-2022 y preparación para la siguiente temporada 2022-2023) </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169 incendios, 5,126.26 hectáreas afectadas en áreas protegidas</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nivel Nacional</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4132845"/>
                  </a:ext>
                </a:extLst>
              </a:tr>
              <a:tr h="171353">
                <a:tc vMerge="1">
                  <a:txBody>
                    <a:bodyPr/>
                    <a:lstStyle/>
                    <a:p>
                      <a:endParaRPr lang="es-GT"/>
                    </a:p>
                  </a:txBody>
                  <a:tcPr/>
                </a:tc>
                <a:tc>
                  <a:txBody>
                    <a:bodyPr/>
                    <a:lstStyle/>
                    <a:p>
                      <a:pPr algn="just">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1,415 hombres y 263 mujeres de un total de</a:t>
                      </a: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1,678 </a:t>
                      </a: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personas</a:t>
                      </a: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capacitadas para el combate y control.</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GT"/>
                    </a:p>
                  </a:txBody>
                  <a:tcPr/>
                </a:tc>
                <a:extLst>
                  <a:ext uri="{0D108BD9-81ED-4DB2-BD59-A6C34878D82A}">
                    <a16:rowId xmlns:a16="http://schemas.microsoft.com/office/drawing/2014/main" val="3223535427"/>
                  </a:ext>
                </a:extLst>
              </a:tr>
              <a:tr h="171353">
                <a:tc vMerge="1">
                  <a:txBody>
                    <a:bodyPr/>
                    <a:lstStyle/>
                    <a:p>
                      <a:endParaRPr lang="es-GT"/>
                    </a:p>
                  </a:txBody>
                  <a:tcPr/>
                </a:tc>
                <a:tc>
                  <a:txBody>
                    <a:bodyPr/>
                    <a:lstStyle/>
                    <a:p>
                      <a:pPr algn="just">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1,653 hombres y 1,255 mujeres, de un total de 2,976 sensibilizadas</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GT"/>
                    </a:p>
                  </a:txBody>
                  <a:tcPr/>
                </a:tc>
                <a:extLst>
                  <a:ext uri="{0D108BD9-81ED-4DB2-BD59-A6C34878D82A}">
                    <a16:rowId xmlns:a16="http://schemas.microsoft.com/office/drawing/2014/main" val="1330196108"/>
                  </a:ext>
                </a:extLst>
              </a:tr>
              <a:tr h="171353">
                <a:tc rowSpan="2">
                  <a:txBody>
                    <a:bodyPr/>
                    <a:lstStyle/>
                    <a:p>
                      <a:pPr>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Comercio Internacional de flora maderable y no maderable de especies CITES </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 47₁088,229.05</a:t>
                      </a:r>
                      <a:r>
                        <a:rPr lang="es-ES" sz="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flora maderable.</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nivel Nacional</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57763"/>
                  </a:ext>
                </a:extLst>
              </a:tr>
              <a:tr h="171353">
                <a:tc vMerge="1">
                  <a:txBody>
                    <a:bodyPr/>
                    <a:lstStyle/>
                    <a:p>
                      <a:endParaRPr lang="es-GT"/>
                    </a:p>
                  </a:txBody>
                  <a:tcPr/>
                </a:tc>
                <a:tc>
                  <a:txBody>
                    <a:bodyPr/>
                    <a:lstStyle/>
                    <a:p>
                      <a:pPr algn="just">
                        <a:spcAft>
                          <a:spcPts val="0"/>
                        </a:spcAft>
                      </a:pPr>
                      <a:r>
                        <a:rPr lang="es-GT"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Q.1,635,905,774.88</a:t>
                      </a: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flora no maderable</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GT"/>
                    </a:p>
                  </a:txBody>
                  <a:tcPr/>
                </a:tc>
                <a:extLst>
                  <a:ext uri="{0D108BD9-81ED-4DB2-BD59-A6C34878D82A}">
                    <a16:rowId xmlns:a16="http://schemas.microsoft.com/office/drawing/2014/main" val="249904435"/>
                  </a:ext>
                </a:extLst>
              </a:tr>
              <a:tr h="514060">
                <a:tc rowSpan="4">
                  <a:txBody>
                    <a:bodyPr/>
                    <a:lstStyle/>
                    <a:p>
                      <a:pPr>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Restauración, Protección, Conservación de Áreas Protegidas y Diversidad Biológica. </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2,500 personas coordinadas interinstitucionalmente en prevención y control; 27,548.29 ha de bosque de pinabete, 984 plantaciones establecidas en 375.06 ha, + 50,000 jornales de trabajo en la Campaña de Control y Conservación del Pinabete, Temporada Navideña 2022</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nivel Nacional</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772143"/>
                  </a:ext>
                </a:extLst>
              </a:tr>
              <a:tr h="171353">
                <a:tc vMerge="1">
                  <a:txBody>
                    <a:bodyPr/>
                    <a:lstStyle/>
                    <a:p>
                      <a:endParaRPr lang="es-GT"/>
                    </a:p>
                  </a:txBody>
                  <a:tcPr/>
                </a:tc>
                <a:tc>
                  <a:txBody>
                    <a:bodyPr/>
                    <a:lstStyle/>
                    <a:p>
                      <a:pPr algn="just">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12,635 operativos y patrullajes de control y vigilancia.</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GT"/>
                    </a:p>
                  </a:txBody>
                  <a:tcPr/>
                </a:tc>
                <a:extLst>
                  <a:ext uri="{0D108BD9-81ED-4DB2-BD59-A6C34878D82A}">
                    <a16:rowId xmlns:a16="http://schemas.microsoft.com/office/drawing/2014/main" val="2754017000"/>
                  </a:ext>
                </a:extLst>
              </a:tr>
              <a:tr h="171353">
                <a:tc vMerge="1">
                  <a:txBody>
                    <a:bodyPr/>
                    <a:lstStyle/>
                    <a:p>
                      <a:endParaRPr lang="es-GT"/>
                    </a:p>
                  </a:txBody>
                  <a:tcPr/>
                </a:tc>
                <a:tc>
                  <a:txBody>
                    <a:bodyPr/>
                    <a:lstStyle/>
                    <a:p>
                      <a:pPr algn="just">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393 ejemplares de fauna silvestre rescatados,  reintroducidos y liberados en sus hábitats naturales.</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GT"/>
                    </a:p>
                  </a:txBody>
                  <a:tcPr/>
                </a:tc>
                <a:extLst>
                  <a:ext uri="{0D108BD9-81ED-4DB2-BD59-A6C34878D82A}">
                    <a16:rowId xmlns:a16="http://schemas.microsoft.com/office/drawing/2014/main" val="4184269117"/>
                  </a:ext>
                </a:extLst>
              </a:tr>
              <a:tr h="171353">
                <a:tc vMerge="1">
                  <a:txBody>
                    <a:bodyPr/>
                    <a:lstStyle/>
                    <a:p>
                      <a:endParaRPr lang="es-GT"/>
                    </a:p>
                  </a:txBody>
                  <a:tcPr/>
                </a:tc>
                <a:tc>
                  <a:txBody>
                    <a:bodyPr/>
                    <a:lstStyle/>
                    <a:p>
                      <a:pPr algn="just">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439,803 neonatos de tortuga liberados</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GT"/>
                    </a:p>
                  </a:txBody>
                  <a:tcPr/>
                </a:tc>
                <a:extLst>
                  <a:ext uri="{0D108BD9-81ED-4DB2-BD59-A6C34878D82A}">
                    <a16:rowId xmlns:a16="http://schemas.microsoft.com/office/drawing/2014/main" val="960404880"/>
                  </a:ext>
                </a:extLst>
              </a:tr>
              <a:tr h="342707">
                <a:tc rowSpan="6">
                  <a:txBody>
                    <a:bodyPr/>
                    <a:lstStyle/>
                    <a:p>
                      <a:pPr>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Acuerdos, prórrogas, proyectos de cooperación para el aprovechamiento integral de los Recursos Naturales Renovables.</a:t>
                      </a:r>
                      <a:endParaRPr lang="es-GT"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72,545 ha para el aprovechamiento sostenible de recursos maderables y no maderables en la ZUM Reserva de la Biosfera Maya, Unidad de Manejo Uaxactún municipio de Flores, Petén por 25 años.</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Petén</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992790"/>
                  </a:ext>
                </a:extLst>
              </a:tr>
              <a:tr h="342707">
                <a:tc vMerge="1">
                  <a:txBody>
                    <a:bodyPr/>
                    <a:lstStyle/>
                    <a:p>
                      <a:endParaRPr lang="es-GT"/>
                    </a:p>
                  </a:txBody>
                  <a:tcPr/>
                </a:tc>
                <a:tc>
                  <a:txBody>
                    <a:bodyPr/>
                    <a:lstStyle/>
                    <a:p>
                      <a:pPr algn="just">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21,417.56 ha para el aprovechamiento sostenible de recursos naturales de la Unidad de Manejo Cruce a La Colorada San Andrés Peten beneficiando a 510 personas.</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Petén</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73616"/>
                  </a:ext>
                </a:extLst>
              </a:tr>
              <a:tr h="514060">
                <a:tc vMerge="1">
                  <a:txBody>
                    <a:bodyPr/>
                    <a:lstStyle/>
                    <a:p>
                      <a:endParaRPr lang="es-GT"/>
                    </a:p>
                  </a:txBody>
                  <a:tcPr/>
                </a:tc>
                <a:tc>
                  <a:txBody>
                    <a:bodyPr/>
                    <a:lstStyle/>
                    <a:p>
                      <a:pPr algn="just">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103 familias beneficiadas de la Aldea Brisas del Golfete, Livingston, Izabal en 116.72 ha, por acuerdo de Cooperación que regula la permanencia de los habitantes, en el marco de la Política de Asentamientos Humanos en Áreas Protegidas legalmente declaradas.</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Izabal</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747510"/>
                  </a:ext>
                </a:extLst>
              </a:tr>
              <a:tr h="342707">
                <a:tc vMerge="1">
                  <a:txBody>
                    <a:bodyPr/>
                    <a:lstStyle/>
                    <a:p>
                      <a:endParaRPr lang="es-GT"/>
                    </a:p>
                  </a:txBody>
                  <a:tcPr/>
                </a:tc>
                <a:tc>
                  <a:txBody>
                    <a:bodyPr/>
                    <a:lstStyle/>
                    <a:p>
                      <a:pPr algn="just">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 familias beneficiadas de la aldea Semil, San Agustín Lanquín, Alta Verapaz, del Proyecto para mejoramiento de vivienda familiar con una inversión de Q. 298,350.00.</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Alta Verapaz</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227507"/>
                  </a:ext>
                </a:extLst>
              </a:tr>
              <a:tr h="342707">
                <a:tc vMerge="1">
                  <a:txBody>
                    <a:bodyPr/>
                    <a:lstStyle/>
                    <a:p>
                      <a:endParaRPr lang="es-GT"/>
                    </a:p>
                  </a:txBody>
                  <a:tcPr/>
                </a:tc>
                <a:tc>
                  <a:txBody>
                    <a:bodyPr/>
                    <a:lstStyle/>
                    <a:p>
                      <a:pPr algn="just">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212 familias beneficiadas de la Comunidad Chisubin, San Agustín Lanquín, A.V; del proyecto adquisición de Depósitos de agua (tinacos plásticos) con una inversión de Q.282,596.00</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3541704"/>
                  </a:ext>
                </a:extLst>
              </a:tr>
              <a:tr h="514060">
                <a:tc vMerge="1">
                  <a:txBody>
                    <a:bodyPr/>
                    <a:lstStyle/>
                    <a:p>
                      <a:endParaRPr lang="es-GT"/>
                    </a:p>
                  </a:txBody>
                  <a:tcPr/>
                </a:tc>
                <a:tc>
                  <a:txBody>
                    <a:bodyPr/>
                    <a:lstStyle/>
                    <a:p>
                      <a:pPr algn="just">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Firma de Acuerdos de Cooperación 1ero. en la comunidad de San Miguel, Poptún, Petén, 551.96 ha beneficiando a 21 familias, el 2do. comunidad de San Jorge La Machaca III, El Chal Petén, 8.45 ha beneficiando a 15 familias, en el marco de la Política de Asentamientos Humanos en Áreas Protegidas legalmente declaradas.</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Peten</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162940"/>
                  </a:ext>
                </a:extLst>
              </a:tr>
              <a:tr h="342707">
                <a:tc rowSpan="2">
                  <a:txBody>
                    <a:bodyPr/>
                    <a:lstStyle/>
                    <a:p>
                      <a:pPr>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Sensibilización y educación orientada a la Conservación de la Diversidad Biológica y AP´s.</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23,370 personas sensibilizadas por plataformas virtuales, 2,053 personas capacitadas en talleres y charlas presenciales.</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nivel Nacional</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216450"/>
                  </a:ext>
                </a:extLst>
              </a:tr>
              <a:tr h="342707">
                <a:tc vMerge="1">
                  <a:txBody>
                    <a:bodyPr/>
                    <a:lstStyle/>
                    <a:p>
                      <a:endParaRPr lang="es-GT"/>
                    </a:p>
                  </a:txBody>
                  <a:tcPr/>
                </a:tc>
                <a:tc>
                  <a:txBody>
                    <a:bodyPr/>
                    <a:lstStyle/>
                    <a:p>
                      <a:pPr algn="just">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4,290 vistas y 3₁586,634 registros en el SNIBgt y 285,000 vistas y 75,741 registros en iNaturalistGT acceso de datos y registros de información biológica por medio del portal.</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nivel Nacional</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114275"/>
                  </a:ext>
                </a:extLst>
              </a:tr>
              <a:tr h="342707">
                <a:tc rowSpan="2">
                  <a:txBody>
                    <a:bodyPr/>
                    <a:lstStyle/>
                    <a:p>
                      <a:pPr>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6.Visitación en Áreas Protegidas</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611,524, visitantes </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Parques, monumentos, etc</a:t>
                      </a:r>
                      <a:endParaRPr lang="es-GT"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282433"/>
                  </a:ext>
                </a:extLst>
              </a:tr>
              <a:tr h="218800">
                <a:tc vMerge="1">
                  <a:txBody>
                    <a:bodyPr/>
                    <a:lstStyle/>
                    <a:p>
                      <a:endParaRPr lang="es-GT"/>
                    </a:p>
                  </a:txBody>
                  <a:tcPr/>
                </a:tc>
                <a:tc>
                  <a:txBody>
                    <a:bodyPr/>
                    <a:lstStyle/>
                    <a:p>
                      <a:pPr algn="just">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Distintivo de calidad y sostenibilidad Turística Sello Q-Verde al Monumento Natural </a:t>
                      </a:r>
                      <a:r>
                        <a:rPr lang="es-E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Semuc</a:t>
                      </a: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Champey</a:t>
                      </a: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GT"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Alta Verapaz</a:t>
                      </a:r>
                      <a:endParaRPr lang="es-GT"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9633" marR="29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4760960"/>
                  </a:ext>
                </a:extLst>
              </a:tr>
            </a:tbl>
          </a:graphicData>
        </a:graphic>
      </p:graphicFrame>
    </p:spTree>
    <p:extLst>
      <p:ext uri="{BB962C8B-B14F-4D97-AF65-F5344CB8AC3E}">
        <p14:creationId xmlns:p14="http://schemas.microsoft.com/office/powerpoint/2010/main" val="29689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7D0DB10-AE31-47D2-A485-453D2186D26D}"/>
              </a:ext>
            </a:extLst>
          </p:cNvPr>
          <p:cNvSpPr>
            <a:spLocks noGrp="1"/>
          </p:cNvSpPr>
          <p:nvPr>
            <p:ph type="title"/>
          </p:nvPr>
        </p:nvSpPr>
        <p:spPr>
          <a:xfrm>
            <a:off x="495300" y="365125"/>
            <a:ext cx="10858500" cy="1325563"/>
          </a:xfrm>
        </p:spPr>
        <p:txBody>
          <a:bodyPr>
            <a:noAutofit/>
          </a:bodyPr>
          <a:lstStyle/>
          <a:p>
            <a:pPr algn="ctr"/>
            <a:r>
              <a:rPr lang="es-GT" sz="2400" b="1" dirty="0">
                <a:latin typeface="Times New Roman" panose="02020603050405020304" pitchFamily="18" charset="0"/>
                <a:cs typeface="Times New Roman" panose="02020603050405020304" pitchFamily="18" charset="0"/>
              </a:rPr>
              <a:t>PRINCIPALES OBJETIVOS DEL </a:t>
            </a:r>
            <a:r>
              <a:rPr lang="pt-BR" sz="2400" b="1" dirty="0">
                <a:latin typeface="Times New Roman" panose="02020603050405020304" pitchFamily="18" charset="0"/>
                <a:cs typeface="Times New Roman" panose="02020603050405020304" pitchFamily="18" charset="0"/>
              </a:rPr>
              <a:t>CONSEJO NACIONAL DE ÁREAS </a:t>
            </a:r>
            <a:r>
              <a:rPr lang="pt-BR" sz="2400" b="1" dirty="0" smtClean="0">
                <a:latin typeface="Times New Roman" panose="02020603050405020304" pitchFamily="18" charset="0"/>
                <a:cs typeface="Times New Roman" panose="02020603050405020304" pitchFamily="18" charset="0"/>
              </a:rPr>
              <a:t>PROTEGIDAS -CONAP-</a:t>
            </a:r>
            <a:endParaRPr lang="es-GT" sz="2400" b="1" dirty="0">
              <a:latin typeface="Times New Roman" panose="02020603050405020304" pitchFamily="18" charset="0"/>
              <a:cs typeface="Times New Roman" panose="02020603050405020304" pitchFamily="18" charset="0"/>
            </a:endParaRPr>
          </a:p>
        </p:txBody>
      </p:sp>
      <p:sp>
        <p:nvSpPr>
          <p:cNvPr id="6" name="Marcador de contenido 6">
            <a:extLst>
              <a:ext uri="{FF2B5EF4-FFF2-40B4-BE49-F238E27FC236}">
                <a16:creationId xmlns:a16="http://schemas.microsoft.com/office/drawing/2014/main" id="{0246042C-1ABA-4355-A47C-701F270E798C}"/>
              </a:ext>
            </a:extLst>
          </p:cNvPr>
          <p:cNvSpPr txBox="1">
            <a:spLocks/>
          </p:cNvSpPr>
          <p:nvPr/>
        </p:nvSpPr>
        <p:spPr>
          <a:xfrm>
            <a:off x="711924" y="1500189"/>
            <a:ext cx="10870476" cy="45478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lvl="1" indent="0">
              <a:lnSpc>
                <a:spcPct val="150000"/>
              </a:lnSpc>
              <a:buFont typeface="Arial"/>
              <a:buNone/>
            </a:pPr>
            <a:r>
              <a:rPr lang="es-GT" dirty="0" smtClean="0">
                <a:latin typeface="Times New Roman" panose="02020603050405020304" pitchFamily="18" charset="0"/>
                <a:cs typeface="Times New Roman" panose="02020603050405020304" pitchFamily="18" charset="0"/>
              </a:rPr>
              <a:t>Para el cumplimiento de sus funciones y satisfacer las necesidades de la población, “</a:t>
            </a:r>
            <a:r>
              <a:rPr lang="es-GT" u="sng" dirty="0" smtClean="0">
                <a:latin typeface="Times New Roman" panose="02020603050405020304" pitchFamily="18" charset="0"/>
                <a:cs typeface="Times New Roman" panose="02020603050405020304" pitchFamily="18" charset="0"/>
              </a:rPr>
              <a:t>Consejo Nacional de Áreas Protegidas</a:t>
            </a:r>
            <a:r>
              <a:rPr lang="es-GT" dirty="0" smtClean="0">
                <a:latin typeface="Times New Roman" panose="02020603050405020304" pitchFamily="18" charset="0"/>
                <a:cs typeface="Times New Roman" panose="02020603050405020304" pitchFamily="18" charset="0"/>
              </a:rPr>
              <a:t>” debe cumplir con los siguientes </a:t>
            </a:r>
            <a:r>
              <a:rPr lang="es-GT" b="1" dirty="0" smtClean="0">
                <a:solidFill>
                  <a:srgbClr val="2786C0"/>
                </a:solidFill>
                <a:latin typeface="Times New Roman" panose="02020603050405020304" pitchFamily="18" charset="0"/>
                <a:cs typeface="Times New Roman" panose="02020603050405020304" pitchFamily="18" charset="0"/>
              </a:rPr>
              <a:t>objetivos</a:t>
            </a:r>
            <a:r>
              <a:rPr lang="es-GT" dirty="0" smtClean="0">
                <a:latin typeface="Times New Roman" panose="02020603050405020304" pitchFamily="18" charset="0"/>
                <a:cs typeface="Times New Roman" panose="02020603050405020304" pitchFamily="18" charset="0"/>
              </a:rPr>
              <a:t>:</a:t>
            </a:r>
          </a:p>
          <a:p>
            <a:pPr marL="457200" lvl="1" indent="0">
              <a:lnSpc>
                <a:spcPct val="150000"/>
              </a:lnSpc>
              <a:buFont typeface="Arial"/>
              <a:buNone/>
            </a:pPr>
            <a:endParaRPr lang="es-GT" sz="1100" dirty="0" smtClean="0">
              <a:latin typeface="Times New Roman" panose="02020603050405020304" pitchFamily="18" charset="0"/>
              <a:cs typeface="Times New Roman" panose="02020603050405020304" pitchFamily="18" charset="0"/>
            </a:endParaRPr>
          </a:p>
          <a:p>
            <a:pPr lvl="1">
              <a:lnSpc>
                <a:spcPct val="150000"/>
              </a:lnSpc>
              <a:buClr>
                <a:srgbClr val="0070C0"/>
              </a:buClr>
              <a:buFont typeface="Wingdings" panose="05000000000000000000" pitchFamily="2" charset="2"/>
              <a:buChar char="§"/>
            </a:pPr>
            <a:r>
              <a:rPr lang="es-GT" u="sng" dirty="0" smtClean="0">
                <a:latin typeface="Times New Roman" panose="02020603050405020304" pitchFamily="18" charset="0"/>
                <a:cs typeface="Times New Roman" panose="02020603050405020304" pitchFamily="18" charset="0"/>
              </a:rPr>
              <a:t>Fortalecimiento del Sistema Guatemalteco de Áreas Protegidas</a:t>
            </a:r>
          </a:p>
          <a:p>
            <a:pPr lvl="1">
              <a:lnSpc>
                <a:spcPct val="150000"/>
              </a:lnSpc>
              <a:buClr>
                <a:srgbClr val="0070C0"/>
              </a:buClr>
              <a:buFont typeface="Wingdings" panose="05000000000000000000" pitchFamily="2" charset="2"/>
              <a:buChar char="§"/>
            </a:pPr>
            <a:r>
              <a:rPr lang="es-GT" u="sng" dirty="0" smtClean="0">
                <a:latin typeface="Times New Roman" panose="02020603050405020304" pitchFamily="18" charset="0"/>
                <a:cs typeface="Times New Roman" panose="02020603050405020304" pitchFamily="18" charset="0"/>
              </a:rPr>
              <a:t>Gestión de la Diversidad Biológica</a:t>
            </a:r>
          </a:p>
          <a:p>
            <a:pPr lvl="1">
              <a:lnSpc>
                <a:spcPct val="150000"/>
              </a:lnSpc>
              <a:buClr>
                <a:srgbClr val="0070C0"/>
              </a:buClr>
              <a:buFont typeface="Wingdings" panose="05000000000000000000" pitchFamily="2" charset="2"/>
              <a:buChar char="§"/>
            </a:pPr>
            <a:r>
              <a:rPr lang="es-GT" u="sng" dirty="0" smtClean="0">
                <a:latin typeface="Times New Roman" panose="02020603050405020304" pitchFamily="18" charset="0"/>
                <a:cs typeface="Times New Roman" panose="02020603050405020304" pitchFamily="18" charset="0"/>
              </a:rPr>
              <a:t>Vinculación Integral</a:t>
            </a:r>
          </a:p>
          <a:p>
            <a:pPr lvl="1">
              <a:lnSpc>
                <a:spcPct val="150000"/>
              </a:lnSpc>
              <a:buClr>
                <a:srgbClr val="0070C0"/>
              </a:buClr>
              <a:buFont typeface="Wingdings" panose="05000000000000000000" pitchFamily="2" charset="2"/>
              <a:buChar char="§"/>
            </a:pPr>
            <a:r>
              <a:rPr lang="es-GT" u="sng" dirty="0" smtClean="0">
                <a:latin typeface="Times New Roman" panose="02020603050405020304" pitchFamily="18" charset="0"/>
                <a:cs typeface="Times New Roman" panose="02020603050405020304" pitchFamily="18" charset="0"/>
              </a:rPr>
              <a:t>Modernización Institucional</a:t>
            </a:r>
          </a:p>
          <a:p>
            <a:pPr marL="457200" lvl="1" indent="0">
              <a:buFont typeface="Arial"/>
              <a:buNone/>
            </a:pPr>
            <a:endParaRPr lang="es-GT" b="1" dirty="0" smtClean="0">
              <a:latin typeface="Times New Roman" panose="02020603050405020304" pitchFamily="18" charset="0"/>
              <a:cs typeface="Times New Roman" panose="02020603050405020304" pitchFamily="18" charset="0"/>
            </a:endParaRPr>
          </a:p>
          <a:p>
            <a:pPr marL="457200" lvl="1" indent="0">
              <a:buFont typeface="Arial"/>
              <a:buNone/>
            </a:pPr>
            <a:r>
              <a:rPr lang="es-GT" b="1" dirty="0" smtClean="0">
                <a:latin typeface="Times New Roman" panose="02020603050405020304" pitchFamily="18" charset="0"/>
                <a:cs typeface="Times New Roman" panose="02020603050405020304" pitchFamily="18" charset="0"/>
              </a:rPr>
              <a:t> </a:t>
            </a:r>
            <a:r>
              <a:rPr lang="es-GT" dirty="0" smtClean="0">
                <a:latin typeface="Times New Roman" panose="02020603050405020304" pitchFamily="18" charset="0"/>
                <a:cs typeface="Times New Roman" panose="02020603050405020304" pitchFamily="18" charset="0"/>
              </a:rPr>
              <a:t/>
            </a:r>
            <a:br>
              <a:rPr lang="es-GT" dirty="0" smtClean="0">
                <a:latin typeface="Times New Roman" panose="02020603050405020304" pitchFamily="18" charset="0"/>
                <a:cs typeface="Times New Roman" panose="02020603050405020304" pitchFamily="18" charset="0"/>
              </a:rPr>
            </a:br>
            <a:endParaRPr lang="es-GT" b="1" dirty="0" smtClean="0">
              <a:solidFill>
                <a:srgbClr val="0070C0"/>
              </a:solidFill>
              <a:latin typeface="Times New Roman" panose="02020603050405020304" pitchFamily="18" charset="0"/>
              <a:cs typeface="Times New Roman" panose="02020603050405020304" pitchFamily="18" charset="0"/>
            </a:endParaRPr>
          </a:p>
          <a:p>
            <a:pPr lvl="1"/>
            <a:endParaRPr lang="es-G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2789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2968834" y="2991948"/>
            <a:ext cx="798897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4000" b="1" i="0" u="none" strike="noStrike" kern="1200" cap="none" spc="0" normalizeH="0" baseline="0" noProof="0" dirty="0">
                <a:ln>
                  <a:noFill/>
                </a:ln>
                <a:solidFill>
                  <a:srgbClr val="FFC000"/>
                </a:solidFill>
                <a:effectLst/>
                <a:uLnTx/>
                <a:uFillTx/>
                <a:latin typeface="Montserrat" pitchFamily="2" charset="77"/>
                <a:ea typeface="+mn-ea"/>
                <a:cs typeface="+mn-cs"/>
              </a:rPr>
              <a:t>CONCLUSIONES</a:t>
            </a:r>
          </a:p>
        </p:txBody>
      </p:sp>
      <p:sp>
        <p:nvSpPr>
          <p:cNvPr id="7" name="Elipse 6">
            <a:extLst>
              <a:ext uri="{FF2B5EF4-FFF2-40B4-BE49-F238E27FC236}">
                <a16:creationId xmlns:a16="http://schemas.microsoft.com/office/drawing/2014/main" id="{CAD103A4-3EDE-631B-A7DD-8A5E10EFEAB6}"/>
              </a:ext>
            </a:extLst>
          </p:cNvPr>
          <p:cNvSpPr/>
          <p:nvPr/>
        </p:nvSpPr>
        <p:spPr>
          <a:xfrm>
            <a:off x="976185" y="2461468"/>
            <a:ext cx="1768846" cy="1768846"/>
          </a:xfrm>
          <a:prstGeom prst="ellipse">
            <a:avLst/>
          </a:prstGeom>
          <a:solidFill>
            <a:srgbClr val="C0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sz="5400" b="1" dirty="0">
                <a:solidFill>
                  <a:srgbClr val="001E6C"/>
                </a:solidFill>
                <a:latin typeface="Montserrat ExtraBold" pitchFamily="2" charset="77"/>
              </a:rPr>
              <a:t>4</a:t>
            </a:r>
            <a:endParaRPr kumimoji="0" lang="es-GT" sz="5400" b="1" i="0" u="none" strike="noStrike" kern="1200" cap="none" spc="0" normalizeH="0" baseline="0" noProof="0" dirty="0">
              <a:ln>
                <a:noFill/>
              </a:ln>
              <a:solidFill>
                <a:srgbClr val="001E6C"/>
              </a:solidFill>
              <a:effectLst/>
              <a:uLnTx/>
              <a:uFillTx/>
              <a:latin typeface="Montserrat ExtraBold" pitchFamily="2" charset="77"/>
              <a:ea typeface="+mn-ea"/>
              <a:cs typeface="+mn-cs"/>
            </a:endParaRPr>
          </a:p>
        </p:txBody>
      </p:sp>
    </p:spTree>
    <p:extLst>
      <p:ext uri="{BB962C8B-B14F-4D97-AF65-F5344CB8AC3E}">
        <p14:creationId xmlns:p14="http://schemas.microsoft.com/office/powerpoint/2010/main" val="19908175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4A09055-E608-BC7F-A4D9-46AAFAA0F59D}"/>
              </a:ext>
            </a:extLst>
          </p:cNvPr>
          <p:cNvSpPr txBox="1">
            <a:spLocks/>
          </p:cNvSpPr>
          <p:nvPr/>
        </p:nvSpPr>
        <p:spPr>
          <a:xfrm>
            <a:off x="2550695" y="617198"/>
            <a:ext cx="7417764" cy="668900"/>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just"/>
            <a:r>
              <a:rPr lang="es-GT" sz="2800" dirty="0">
                <a:latin typeface="Arial" panose="020B0604020202020204" pitchFamily="34" charset="0"/>
                <a:cs typeface="Arial" panose="020B0604020202020204" pitchFamily="34" charset="0"/>
              </a:rPr>
              <a:t>¿</a:t>
            </a:r>
            <a:r>
              <a:rPr lang="es-GT" sz="2800" b="1" dirty="0">
                <a:latin typeface="Arial" panose="020B0604020202020204" pitchFamily="34" charset="0"/>
                <a:cs typeface="Arial" panose="020B0604020202020204" pitchFamily="34" charset="0"/>
              </a:rPr>
              <a:t>QUÉ TENDENCIA MUESTRA EL USO DE LOS</a:t>
            </a:r>
            <a:endParaRPr lang="es-GT" sz="9600" b="1" dirty="0">
              <a:latin typeface="Arial" panose="020B0604020202020204" pitchFamily="34" charset="0"/>
              <a:cs typeface="Arial" panose="020B0604020202020204" pitchFamily="34" charset="0"/>
            </a:endParaRPr>
          </a:p>
          <a:p>
            <a:pPr algn="l"/>
            <a:r>
              <a:rPr lang="es-GT" sz="2800" b="1" dirty="0">
                <a:latin typeface="Arial" panose="020B0604020202020204" pitchFamily="34" charset="0"/>
                <a:cs typeface="Arial" panose="020B0604020202020204" pitchFamily="34" charset="0"/>
              </a:rPr>
              <a:t>  RECURSOS PÚBLICOS?</a:t>
            </a:r>
            <a:endParaRPr kumimoji="0" lang="es-GT" sz="2700" b="1" i="0" u="none" strike="noStrike" kern="1200" cap="none" spc="0" normalizeH="0" baseline="0" noProof="0" dirty="0">
              <a:ln>
                <a:noFill/>
              </a:ln>
              <a:solidFill>
                <a:srgbClr val="0D1F3C"/>
              </a:solidFill>
              <a:effectLst/>
              <a:uLnTx/>
              <a:uFillTx/>
              <a:latin typeface="Arial" panose="020B0604020202020204" pitchFamily="34" charset="0"/>
              <a:ea typeface="+mj-ea"/>
              <a:cs typeface="Arial" panose="020B0604020202020204" pitchFamily="34" charset="0"/>
            </a:endParaRPr>
          </a:p>
        </p:txBody>
      </p:sp>
      <p:pic>
        <p:nvPicPr>
          <p:cNvPr id="2" name="Picture 2" descr="7 TENDENCIAS TECNOLÓGICAS PARA EL EL 2021 | MQA">
            <a:extLst>
              <a:ext uri="{FF2B5EF4-FFF2-40B4-BE49-F238E27FC236}">
                <a16:creationId xmlns:a16="http://schemas.microsoft.com/office/drawing/2014/main" id="{AB4BF9A3-F3B0-826B-AB1B-381068A57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80" y="156139"/>
            <a:ext cx="2406215" cy="19424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7 TENDENCIAS TECNOLÓGICAS PARA EL EL 2021 | MQA">
            <a:extLst>
              <a:ext uri="{FF2B5EF4-FFF2-40B4-BE49-F238E27FC236}">
                <a16:creationId xmlns:a16="http://schemas.microsoft.com/office/drawing/2014/main" id="{E0FCE531-C497-686A-BC02-F086F6CFBD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80" y="156139"/>
            <a:ext cx="2406215" cy="1927747"/>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97F38518-CCE1-4326-9800-15FFB420B7BF}"/>
              </a:ext>
            </a:extLst>
          </p:cNvPr>
          <p:cNvSpPr txBox="1">
            <a:spLocks/>
          </p:cNvSpPr>
          <p:nvPr/>
        </p:nvSpPr>
        <p:spPr>
          <a:xfrm>
            <a:off x="529288" y="1993093"/>
            <a:ext cx="7406641" cy="402162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datos obtenidos durante el periodo reportado permiten establecer que la ejecución del presupuesto se caracterizó principalmente </a:t>
            </a:r>
            <a:r>
              <a:rPr lang="es-GT" sz="2000" b="0" dirty="0" smtClean="0">
                <a:solidFill>
                  <a:schemeClr val="tx1"/>
                </a:solidFill>
                <a:latin typeface="Arial" panose="020B0604020202020204" pitchFamily="34" charset="0"/>
                <a:cs typeface="Arial" panose="020B0604020202020204" pitchFamily="34" charset="0"/>
              </a:rPr>
              <a:t>por </a:t>
            </a:r>
            <a:r>
              <a:rPr lang="es-MX" sz="2000" b="0" u="sng" dirty="0">
                <a:solidFill>
                  <a:schemeClr val="tx1"/>
                </a:solidFill>
                <a:latin typeface="Arial" panose="020B0604020202020204" pitchFamily="34" charset="0"/>
                <a:cs typeface="Arial" panose="020B0604020202020204" pitchFamily="34" charset="0"/>
              </a:rPr>
              <a:t>En función de lo observado en cuanto a la ejecución presupuestaria, se observa </a:t>
            </a:r>
            <a:r>
              <a:rPr lang="es-MX" sz="2000" b="0" u="sng" dirty="0" smtClean="0">
                <a:solidFill>
                  <a:schemeClr val="tx1"/>
                </a:solidFill>
                <a:latin typeface="Arial" panose="020B0604020202020204" pitchFamily="34" charset="0"/>
                <a:cs typeface="Arial" panose="020B0604020202020204" pitchFamily="34" charset="0"/>
              </a:rPr>
              <a:t>que se ha ejecutado el 86.89% esto </a:t>
            </a:r>
            <a:r>
              <a:rPr lang="es-MX" sz="2000" b="0" u="sng" dirty="0">
                <a:solidFill>
                  <a:schemeClr val="tx1"/>
                </a:solidFill>
                <a:latin typeface="Arial" panose="020B0604020202020204" pitchFamily="34" charset="0"/>
                <a:cs typeface="Arial" panose="020B0604020202020204" pitchFamily="34" charset="0"/>
              </a:rPr>
              <a:t>mismo derivado de la reorganización que fue realizada de manera institucional dentro del abastecimiento específico de las fuentes de financiamiento, ya que estas a su vez, a pesar de la coyuntura nacional derivada por la Pandemia </a:t>
            </a:r>
            <a:r>
              <a:rPr lang="es-MX" sz="2000" b="0" u="sng" dirty="0" smtClean="0">
                <a:solidFill>
                  <a:schemeClr val="tx1"/>
                </a:solidFill>
                <a:latin typeface="Arial" panose="020B0604020202020204" pitchFamily="34" charset="0"/>
                <a:cs typeface="Arial" panose="020B0604020202020204" pitchFamily="34" charset="0"/>
              </a:rPr>
              <a:t>COVID-19</a:t>
            </a:r>
            <a:r>
              <a:rPr lang="es-GT" sz="2000" b="0" u="sng" dirty="0" smtClean="0">
                <a:solidFill>
                  <a:schemeClr val="tx1"/>
                </a:solidFill>
                <a:latin typeface="Arial" panose="020B0604020202020204" pitchFamily="34" charset="0"/>
                <a:cs typeface="Arial" panose="020B0604020202020204" pitchFamily="34" charset="0"/>
              </a:rPr>
              <a:t>.</a:t>
            </a:r>
            <a:endParaRPr lang="es-GT"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E40743F2-234A-4544-BBAC-8877FB423F76}"/>
              </a:ext>
            </a:extLst>
          </p:cNvPr>
          <p:cNvSpPr txBox="1">
            <a:spLocks/>
          </p:cNvSpPr>
          <p:nvPr/>
        </p:nvSpPr>
        <p:spPr>
          <a:xfrm>
            <a:off x="8425510" y="2395830"/>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r>
              <a:rPr lang="es-GT" sz="1600" b="0" dirty="0">
                <a:solidFill>
                  <a:schemeClr val="tx1"/>
                </a:solidFill>
                <a:latin typeface="Arial" panose="020B0604020202020204" pitchFamily="34" charset="0"/>
                <a:cs typeface="Arial" panose="020B0604020202020204" pitchFamily="34" charset="0"/>
              </a:rPr>
              <a:t/>
            </a: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En el </a:t>
            </a:r>
            <a:r>
              <a:rPr lang="es-GT" sz="1600" dirty="0" smtClean="0">
                <a:solidFill>
                  <a:schemeClr val="tx1"/>
                </a:solidFill>
                <a:latin typeface="Arial" panose="020B0604020202020204" pitchFamily="34" charset="0"/>
                <a:cs typeface="Arial" panose="020B0604020202020204" pitchFamily="34" charset="0"/>
              </a:rPr>
              <a:t>transcurso del año 2022 </a:t>
            </a:r>
            <a:r>
              <a:rPr lang="es-GT" sz="1600" b="0" dirty="0" smtClean="0">
                <a:solidFill>
                  <a:schemeClr val="tx1"/>
                </a:solidFill>
                <a:latin typeface="Arial" panose="020B0604020202020204" pitchFamily="34" charset="0"/>
                <a:cs typeface="Arial" panose="020B0604020202020204" pitchFamily="34" charset="0"/>
              </a:rPr>
              <a:t>se </a:t>
            </a:r>
            <a:r>
              <a:rPr lang="es-GT" sz="1600" b="0" dirty="0">
                <a:solidFill>
                  <a:schemeClr val="tx1"/>
                </a:solidFill>
                <a:latin typeface="Arial" panose="020B0604020202020204" pitchFamily="34" charset="0"/>
                <a:cs typeface="Arial" panose="020B0604020202020204" pitchFamily="34" charset="0"/>
              </a:rPr>
              <a:t>espera que: </a:t>
            </a:r>
            <a:r>
              <a:rPr lang="es-GT" sz="1600" b="0" u="sng" dirty="0">
                <a:solidFill>
                  <a:schemeClr val="tx1"/>
                </a:solidFill>
                <a:latin typeface="Arial" panose="020B0604020202020204" pitchFamily="34" charset="0"/>
                <a:cs typeface="Arial" panose="020B0604020202020204" pitchFamily="34" charset="0"/>
              </a:rPr>
              <a:t>Con el apoyo a la reactivación económica las áreas protegidas puedan recibir visitantes nacionales y extranjeros y generar ingresos a las comunidades locales y poder elevar los servicios prestados por CONAP a la sociedad</a:t>
            </a:r>
          </a:p>
        </p:txBody>
      </p:sp>
    </p:spTree>
    <p:extLst>
      <p:ext uri="{BB962C8B-B14F-4D97-AF65-F5344CB8AC3E}">
        <p14:creationId xmlns:p14="http://schemas.microsoft.com/office/powerpoint/2010/main" val="22795877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64101B75-4FA2-B850-BFF2-511F1BFB43E4}"/>
              </a:ext>
            </a:extLst>
          </p:cNvPr>
          <p:cNvSpPr txBox="1">
            <a:spLocks/>
          </p:cNvSpPr>
          <p:nvPr/>
        </p:nvSpPr>
        <p:spPr>
          <a:xfrm>
            <a:off x="1918741" y="718857"/>
            <a:ext cx="9533744" cy="720200"/>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rmAutofit fontScale="52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dirty="0">
                <a:latin typeface="Arial" panose="020B0604020202020204" pitchFamily="34" charset="0"/>
                <a:cs typeface="Arial" panose="020B0604020202020204" pitchFamily="34" charset="0"/>
              </a:rPr>
              <a:t>¿</a:t>
            </a:r>
            <a:r>
              <a:rPr lang="es-GT" b="1" dirty="0">
                <a:latin typeface="Arial" panose="020B0604020202020204" pitchFamily="34" charset="0"/>
                <a:cs typeface="Arial" panose="020B0604020202020204" pitchFamily="34" charset="0"/>
              </a:rPr>
              <a:t>QUÉ RESULTADOS SE OBTUVIERON EN EL MARCO DE LA PGG?</a:t>
            </a: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4" name="Picture 6" descr="Noticias de Canción de Abril - TuneCore">
            <a:extLst>
              <a:ext uri="{FF2B5EF4-FFF2-40B4-BE49-F238E27FC236}">
                <a16:creationId xmlns:a16="http://schemas.microsoft.com/office/drawing/2014/main" id="{33CEF56E-36C1-A6B0-7FD1-B220907857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784" y="362812"/>
            <a:ext cx="1482929" cy="1475868"/>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64EF3EF0-B65E-4BD3-8E3D-E4D2DFC2399F}"/>
              </a:ext>
            </a:extLst>
          </p:cNvPr>
          <p:cNvSpPr txBox="1">
            <a:spLocks/>
          </p:cNvSpPr>
          <p:nvPr/>
        </p:nvSpPr>
        <p:spPr>
          <a:xfrm>
            <a:off x="538397" y="1617299"/>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La </a:t>
            </a:r>
            <a:r>
              <a:rPr lang="es-GT" sz="2000" dirty="0">
                <a:solidFill>
                  <a:srgbClr val="0070C0"/>
                </a:solidFill>
                <a:latin typeface="Arial" panose="020B0604020202020204" pitchFamily="34" charset="0"/>
                <a:cs typeface="Arial" panose="020B0604020202020204" pitchFamily="34" charset="0"/>
              </a:rPr>
              <a:t>Política General de Gobierno </a:t>
            </a:r>
            <a:r>
              <a:rPr lang="es-GT" sz="2000" b="0" dirty="0">
                <a:solidFill>
                  <a:schemeClr val="tx1"/>
                </a:solidFill>
                <a:latin typeface="Arial" panose="020B0604020202020204" pitchFamily="34" charset="0"/>
                <a:cs typeface="Arial" panose="020B0604020202020204" pitchFamily="34" charset="0"/>
              </a:rPr>
              <a:t>(</a:t>
            </a:r>
            <a:r>
              <a:rPr lang="es-GT" sz="2000" b="0" dirty="0" err="1">
                <a:solidFill>
                  <a:schemeClr val="tx1"/>
                </a:solidFill>
                <a:latin typeface="Arial" panose="020B0604020202020204" pitchFamily="34" charset="0"/>
                <a:cs typeface="Arial" panose="020B0604020202020204" pitchFamily="34" charset="0"/>
              </a:rPr>
              <a:t>PGG</a:t>
            </a:r>
            <a:r>
              <a:rPr lang="es-GT" sz="2000" b="0" dirty="0">
                <a:solidFill>
                  <a:schemeClr val="tx1"/>
                </a:solidFill>
                <a:latin typeface="Arial" panose="020B0604020202020204" pitchFamily="34" charset="0"/>
                <a:cs typeface="Arial" panose="020B0604020202020204" pitchFamily="34" charset="0"/>
              </a:rPr>
              <a:t>) es el plan de acción del Gobierno de Guatemala, en donde se plasman los objetivos estratégicos y los lineamientos de las políticas públicas.</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MX" sz="2000" b="0" dirty="0">
                <a:solidFill>
                  <a:schemeClr val="tx1"/>
                </a:solidFill>
                <a:latin typeface="Arial" panose="020B0604020202020204" pitchFamily="34" charset="0"/>
                <a:cs typeface="Arial" panose="020B0604020202020204" pitchFamily="34" charset="0"/>
              </a:rPr>
              <a:t>El Consejo Nacional de Áreas Protegidas”, durante el cuatrimestre reportado colaboró con el cumplimiento de la PGG mediante el Pilar 4. Estado Responsable, Transparente y </a:t>
            </a:r>
            <a:r>
              <a:rPr lang="es-MX" sz="2000" b="0" dirty="0" smtClean="0">
                <a:solidFill>
                  <a:schemeClr val="tx1"/>
                </a:solidFill>
                <a:latin typeface="Arial" panose="020B0604020202020204" pitchFamily="34" charset="0"/>
                <a:cs typeface="Arial" panose="020B0604020202020204" pitchFamily="34" charset="0"/>
              </a:rPr>
              <a:t>Efectivo</a:t>
            </a:r>
            <a:r>
              <a:rPr lang="es-GT" sz="2000" b="0" dirty="0">
                <a:solidFill>
                  <a:schemeClr val="tx1"/>
                </a:solidFill>
                <a:latin typeface="Arial" panose="020B0604020202020204" pitchFamily="34" charset="0"/>
                <a:cs typeface="Arial" panose="020B0604020202020204" pitchFamily="34" charset="0"/>
              </a:rPr>
              <a:t>.</a:t>
            </a:r>
            <a:endParaRPr lang="es-MX" sz="2000" b="0" dirty="0" smtClean="0">
              <a:solidFill>
                <a:schemeClr val="tx1"/>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id="{6F726D54-52E8-4067-9DB1-9CA0EDFE18D5}"/>
              </a:ext>
            </a:extLst>
          </p:cNvPr>
          <p:cNvSpPr txBox="1">
            <a:spLocks/>
          </p:cNvSpPr>
          <p:nvPr/>
        </p:nvSpPr>
        <p:spPr>
          <a:xfrm>
            <a:off x="8483435" y="2042976"/>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r>
              <a:rPr lang="es-GT" sz="1600" b="0" dirty="0">
                <a:solidFill>
                  <a:schemeClr val="tx1"/>
                </a:solidFill>
                <a:latin typeface="Arial" panose="020B0604020202020204" pitchFamily="34" charset="0"/>
                <a:cs typeface="Arial" panose="020B0604020202020204" pitchFamily="34" charset="0"/>
              </a:rPr>
              <a:t/>
            </a: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Se contribuyó con los pilares </a:t>
            </a:r>
            <a:r>
              <a:rPr lang="es-MX" sz="1600" b="0" dirty="0">
                <a:solidFill>
                  <a:schemeClr val="tx1"/>
                </a:solidFill>
                <a:latin typeface="Arial" panose="020B0604020202020204" pitchFamily="34" charset="0"/>
                <a:cs typeface="Arial" panose="020B0604020202020204" pitchFamily="34" charset="0"/>
              </a:rPr>
              <a:t>Estado Responsable, Transparente y Efectivo</a:t>
            </a:r>
          </a:p>
          <a:p>
            <a:pPr algn="l">
              <a:lnSpc>
                <a:spcPct val="150000"/>
              </a:lnSpc>
            </a:pPr>
            <a:endParaRPr lang="es-GT" sz="16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9689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0" descr="Iconos de Transparencia - 450 iconos vectoriales gratis">
            <a:extLst>
              <a:ext uri="{FF2B5EF4-FFF2-40B4-BE49-F238E27FC236}">
                <a16:creationId xmlns:a16="http://schemas.microsoft.com/office/drawing/2014/main" id="{4074EAA9-9DE1-EA95-2715-27637A1C82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654" y="232480"/>
            <a:ext cx="1471205" cy="1471206"/>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4AB3332E-3389-0D34-5715-67A3C39BF558}"/>
              </a:ext>
            </a:extLst>
          </p:cNvPr>
          <p:cNvSpPr txBox="1">
            <a:spLocks/>
          </p:cNvSpPr>
          <p:nvPr/>
        </p:nvSpPr>
        <p:spPr>
          <a:xfrm>
            <a:off x="2038661" y="914400"/>
            <a:ext cx="9714067" cy="1018989"/>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rmAutofit fontScale="60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b="1" dirty="0">
                <a:latin typeface="Arial" panose="020B0604020202020204" pitchFamily="34" charset="0"/>
                <a:cs typeface="Arial" panose="020B0604020202020204" pitchFamily="34" charset="0"/>
              </a:rPr>
              <a:t>¿QUÉ MEDIDAS DE TRANSPARENCIA SE HAN APLICADO?</a:t>
            </a:r>
            <a:br>
              <a:rPr lang="es-GT" b="1" dirty="0">
                <a:latin typeface="Arial" panose="020B0604020202020204" pitchFamily="34" charset="0"/>
                <a:cs typeface="Arial" panose="020B0604020202020204" pitchFamily="34" charset="0"/>
              </a:rPr>
            </a:br>
            <a:r>
              <a:rPr lang="es-GT" b="1" dirty="0">
                <a:solidFill>
                  <a:schemeClr val="accent1">
                    <a:lumMod val="50000"/>
                  </a:schemeClr>
                </a:solidFill>
                <a:latin typeface="Arial" panose="020B0604020202020204" pitchFamily="34" charset="0"/>
                <a:cs typeface="Arial" panose="020B0604020202020204" pitchFamily="34" charset="0"/>
              </a:rPr>
              <a:t/>
            </a:r>
            <a:br>
              <a:rPr lang="es-GT" b="1"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97E4573D-0F11-4CC9-A1CD-3DCB2C14A8FD}"/>
              </a:ext>
            </a:extLst>
          </p:cNvPr>
          <p:cNvSpPr txBox="1">
            <a:spLocks/>
          </p:cNvSpPr>
          <p:nvPr/>
        </p:nvSpPr>
        <p:spPr>
          <a:xfrm>
            <a:off x="309654" y="1718653"/>
            <a:ext cx="11253696" cy="458726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endParaRPr lang="es-MX" sz="2000" b="0" dirty="0" smtClean="0">
              <a:solidFill>
                <a:schemeClr val="tx1"/>
              </a:solidFill>
              <a:latin typeface="Arial" panose="020B0604020202020204" pitchFamily="34" charset="0"/>
              <a:cs typeface="Arial" panose="020B0604020202020204" pitchFamily="34" charset="0"/>
            </a:endParaRPr>
          </a:p>
          <a:p>
            <a:pPr algn="just">
              <a:lnSpc>
                <a:spcPct val="150000"/>
              </a:lnSpc>
            </a:pPr>
            <a:r>
              <a:rPr lang="es-MX" sz="2000" b="0" dirty="0" smtClean="0">
                <a:solidFill>
                  <a:schemeClr val="tx1"/>
                </a:solidFill>
                <a:latin typeface="Arial" panose="020B0604020202020204" pitchFamily="34" charset="0"/>
                <a:cs typeface="Arial" panose="020B0604020202020204" pitchFamily="34" charset="0"/>
              </a:rPr>
              <a:t>Para </a:t>
            </a:r>
            <a:r>
              <a:rPr lang="es-MX" sz="2000" b="0" dirty="0">
                <a:solidFill>
                  <a:schemeClr val="tx1"/>
                </a:solidFill>
                <a:latin typeface="Arial" panose="020B0604020202020204" pitchFamily="34" charset="0"/>
                <a:cs typeface="Arial" panose="020B0604020202020204" pitchFamily="34" charset="0"/>
              </a:rPr>
              <a:t>garantizar el uso adecuado del dinero público y el avance en el cumplimiento de los objetivos de Estado, “El Consejo Nacional de Áreas Protegidas” ha adoptado como medidas de transparencia: </a:t>
            </a:r>
          </a:p>
          <a:p>
            <a:pPr marL="342900" indent="-342900" algn="just">
              <a:lnSpc>
                <a:spcPct val="100000"/>
              </a:lnSpc>
              <a:buFont typeface="Arial" panose="020B0604020202020204" pitchFamily="34" charset="0"/>
              <a:buChar char="•"/>
            </a:pPr>
            <a:r>
              <a:rPr lang="es-MX" sz="2000" b="0" dirty="0">
                <a:solidFill>
                  <a:schemeClr val="tx1"/>
                </a:solidFill>
                <a:latin typeface="Arial" panose="020B0604020202020204" pitchFamily="34" charset="0"/>
                <a:cs typeface="Arial" panose="020B0604020202020204" pitchFamily="34" charset="0"/>
              </a:rPr>
              <a:t>Simplificación de Trámites, con la implementación de bancarización de servicios que presta a usuarios para el correcto uso de los </a:t>
            </a:r>
            <a:r>
              <a:rPr lang="es-MX" sz="2000" b="0" dirty="0" smtClean="0">
                <a:solidFill>
                  <a:schemeClr val="tx1"/>
                </a:solidFill>
                <a:latin typeface="Arial" panose="020B0604020202020204" pitchFamily="34" charset="0"/>
                <a:cs typeface="Arial" panose="020B0604020202020204" pitchFamily="34" charset="0"/>
              </a:rPr>
              <a:t>recursos</a:t>
            </a:r>
            <a:r>
              <a:rPr lang="es-GT" sz="2000" b="0" dirty="0" smtClean="0">
                <a:solidFill>
                  <a:schemeClr val="tx1"/>
                </a:solidFill>
                <a:latin typeface="Arial" panose="020B0604020202020204" pitchFamily="34" charset="0"/>
                <a:cs typeface="Arial" panose="020B0604020202020204" pitchFamily="34" charset="0"/>
              </a:rPr>
              <a:t>.</a:t>
            </a:r>
          </a:p>
          <a:p>
            <a:pPr algn="just">
              <a:lnSpc>
                <a:spcPct val="100000"/>
              </a:lnSpc>
            </a:pPr>
            <a:endParaRPr lang="es-GT" sz="2000" b="0" dirty="0" smtClean="0">
              <a:solidFill>
                <a:schemeClr val="tx1"/>
              </a:solidFill>
              <a:latin typeface="Arial" panose="020B0604020202020204" pitchFamily="34" charset="0"/>
              <a:cs typeface="Arial" panose="020B0604020202020204" pitchFamily="34" charset="0"/>
            </a:endParaRPr>
          </a:p>
          <a:p>
            <a:pPr marL="342900" indent="-342900" algn="just">
              <a:lnSpc>
                <a:spcPct val="100000"/>
              </a:lnSpc>
              <a:buFont typeface="Arial" panose="020B0604020202020204" pitchFamily="34" charset="0"/>
              <a:buChar char="•"/>
            </a:pPr>
            <a:r>
              <a:rPr lang="es-ES" sz="2000" b="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Integración </a:t>
            </a:r>
            <a:r>
              <a:rPr lang="es-ES" sz="2000" b="0" dirty="0">
                <a:solidFill>
                  <a:schemeClr val="tx1"/>
                </a:solidFill>
                <a:latin typeface="Arial" panose="020B0604020202020204" pitchFamily="34" charset="0"/>
                <a:ea typeface="Times New Roman" panose="02020603050405020304" pitchFamily="18" charset="0"/>
                <a:cs typeface="Arial" panose="020B0604020202020204" pitchFamily="34" charset="0"/>
              </a:rPr>
              <a:t>al </a:t>
            </a:r>
            <a:r>
              <a:rPr lang="es-ES" sz="2000" b="0" dirty="0">
                <a:solidFill>
                  <a:schemeClr val="tx1"/>
                </a:solidFill>
                <a:highlight>
                  <a:srgbClr val="FFFFFF"/>
                </a:highlight>
                <a:latin typeface="Arial" panose="020B0604020202020204" pitchFamily="34" charset="0"/>
                <a:ea typeface="Times New Roman" panose="02020603050405020304" pitchFamily="18" charset="0"/>
                <a:cs typeface="Arial" panose="020B0604020202020204" pitchFamily="34" charset="0"/>
              </a:rPr>
              <a:t>Sistema Nacional de Control Interno Gubernamental - SINACIG – en el cual el CONAP se encuentra dentro de este sistema de control que como entidad está sujeta a fiscalización, para asegurar el cumplimiento de los objetivos fundamentales institucionales</a:t>
            </a:r>
            <a:r>
              <a:rPr lang="es-ES" sz="2000" b="0" dirty="0" smtClean="0">
                <a:solidFill>
                  <a:schemeClr val="tx1"/>
                </a:solidFill>
                <a:highlight>
                  <a:srgbClr val="FFFFFF"/>
                </a:highlight>
                <a:latin typeface="Arial" panose="020B0604020202020204" pitchFamily="34" charset="0"/>
                <a:ea typeface="Times New Roman" panose="02020603050405020304" pitchFamily="18" charset="0"/>
                <a:cs typeface="Arial" panose="020B0604020202020204" pitchFamily="34" charset="0"/>
              </a:rPr>
              <a:t>.</a:t>
            </a:r>
          </a:p>
          <a:p>
            <a:pPr marL="342900" indent="-342900" algn="just">
              <a:lnSpc>
                <a:spcPct val="100000"/>
              </a:lnSpc>
              <a:buFont typeface="Arial" panose="020B0604020202020204" pitchFamily="34" charset="0"/>
              <a:buChar char="•"/>
            </a:pPr>
            <a:endParaRPr lang="es-ES" sz="2000" b="0" dirty="0" smtClean="0">
              <a:solidFill>
                <a:schemeClr val="tx1"/>
              </a:solidFill>
              <a:highlight>
                <a:srgbClr val="FFFFFF"/>
              </a:highligh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00000"/>
              </a:lnSpc>
              <a:buFont typeface="Arial" panose="020B0604020202020204" pitchFamily="34" charset="0"/>
              <a:buChar char="•"/>
            </a:pPr>
            <a:r>
              <a:rPr lang="es-MX" sz="2000" b="0" dirty="0">
                <a:solidFill>
                  <a:schemeClr val="tx1"/>
                </a:solidFill>
                <a:latin typeface="Arial" panose="020B0604020202020204" pitchFamily="34" charset="0"/>
                <a:cs typeface="Arial" panose="020B0604020202020204" pitchFamily="34" charset="0"/>
              </a:rPr>
              <a:t>El Consejo Nacional de Áreas Protegidas, aprueba el Código de Ética de fecha cuatro de octubre de dos mil veintidós, resolución 03-23-2022 para su socialización y divulgación del mismo a todo el personal.</a:t>
            </a:r>
            <a:endParaRPr lang="es-GT" sz="2000" b="0" dirty="0" smtClean="0">
              <a:solidFill>
                <a:schemeClr val="tx1"/>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6122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descr="Icono-Comprensión-Desafio Neurolectura | Desafío Neurolectura">
            <a:extLst>
              <a:ext uri="{FF2B5EF4-FFF2-40B4-BE49-F238E27FC236}">
                <a16:creationId xmlns:a16="http://schemas.microsoft.com/office/drawing/2014/main" id="{8952357C-A30C-7DA6-C185-AC98B251A3E3}"/>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154406" y="133797"/>
            <a:ext cx="1796960" cy="1814841"/>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139E529B-C2BE-B18C-C69B-B71DDB2F5DD2}"/>
              </a:ext>
            </a:extLst>
          </p:cNvPr>
          <p:cNvSpPr txBox="1">
            <a:spLocks/>
          </p:cNvSpPr>
          <p:nvPr/>
        </p:nvSpPr>
        <p:spPr>
          <a:xfrm>
            <a:off x="2059103" y="886048"/>
            <a:ext cx="9693625" cy="1045029"/>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sz="2400" b="1" dirty="0">
                <a:latin typeface="Arial" panose="020B0604020202020204" pitchFamily="34" charset="0"/>
                <a:cs typeface="Arial" panose="020B0604020202020204" pitchFamily="34" charset="0"/>
              </a:rPr>
              <a:t>¿QUÉ DESAFÍOS INSTITUCIONALES SE ESPERAN DURANTE 2023?</a:t>
            </a:r>
            <a:endParaRPr lang="es-GT" sz="2400" b="1"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0586E9BB-F972-470B-B870-58C4B2B82D52}"/>
              </a:ext>
            </a:extLst>
          </p:cNvPr>
          <p:cNvSpPr txBox="1">
            <a:spLocks/>
          </p:cNvSpPr>
          <p:nvPr/>
        </p:nvSpPr>
        <p:spPr>
          <a:xfrm>
            <a:off x="262144" y="1908627"/>
            <a:ext cx="7406641" cy="441435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MX" sz="2000" b="0" dirty="0">
                <a:solidFill>
                  <a:schemeClr val="tx1"/>
                </a:solidFill>
                <a:latin typeface="Arial" panose="020B0604020202020204" pitchFamily="34" charset="0"/>
                <a:cs typeface="Arial" panose="020B0604020202020204" pitchFamily="34" charset="0"/>
              </a:rPr>
              <a:t>Los principales desafíos del “Consejo Nacional de Áreas Protegidas” en cuanto al uso de los recursos públicos y el cumplimiento de los planes nacionales son: </a:t>
            </a:r>
          </a:p>
          <a:p>
            <a:pPr algn="just">
              <a:lnSpc>
                <a:spcPct val="150000"/>
              </a:lnSpc>
            </a:pPr>
            <a:endParaRPr lang="es-MX"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MX" sz="2000" b="0" dirty="0">
                <a:solidFill>
                  <a:schemeClr val="tx1"/>
                </a:solidFill>
                <a:latin typeface="Arial" panose="020B0604020202020204" pitchFamily="34" charset="0"/>
                <a:cs typeface="Arial" panose="020B0604020202020204" pitchFamily="34" charset="0"/>
              </a:rPr>
              <a:t>Desarrollo de actividades encaminadas al cumplimiento de metas institucionales y compromisos internacionales referentes a temas de diversidad biológica y áreas </a:t>
            </a:r>
            <a:r>
              <a:rPr lang="es-MX" sz="2000" b="0" dirty="0" smtClean="0">
                <a:solidFill>
                  <a:schemeClr val="tx1"/>
                </a:solidFill>
                <a:latin typeface="Arial" panose="020B0604020202020204" pitchFamily="34" charset="0"/>
                <a:cs typeface="Arial" panose="020B0604020202020204" pitchFamily="34" charset="0"/>
              </a:rPr>
              <a:t>protegidas</a:t>
            </a:r>
            <a:r>
              <a:rPr lang="es-GT" sz="2000" b="0" dirty="0">
                <a:solidFill>
                  <a:schemeClr val="accent1">
                    <a:lumMod val="50000"/>
                  </a:schemeClr>
                </a:solidFill>
                <a:latin typeface="Arial" panose="020B0604020202020204" pitchFamily="34" charset="0"/>
                <a:cs typeface="Arial" panose="020B0604020202020204" pitchFamily="34" charset="0"/>
              </a:rPr>
              <a:t>.</a:t>
            </a:r>
          </a:p>
        </p:txBody>
      </p:sp>
      <p:sp>
        <p:nvSpPr>
          <p:cNvPr id="8" name="Título 1">
            <a:extLst>
              <a:ext uri="{FF2B5EF4-FFF2-40B4-BE49-F238E27FC236}">
                <a16:creationId xmlns:a16="http://schemas.microsoft.com/office/drawing/2014/main" id="{A43C4827-323C-4DD3-9CA6-C2D7BF821A2B}"/>
              </a:ext>
            </a:extLst>
          </p:cNvPr>
          <p:cNvSpPr txBox="1">
            <a:spLocks/>
          </p:cNvSpPr>
          <p:nvPr/>
        </p:nvSpPr>
        <p:spPr>
          <a:xfrm>
            <a:off x="8443610" y="2366336"/>
            <a:ext cx="3486248"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r>
              <a:rPr lang="es-GT" sz="1800" b="0" dirty="0">
                <a:solidFill>
                  <a:schemeClr val="tx1"/>
                </a:solidFill>
                <a:latin typeface="Arial" panose="020B0604020202020204" pitchFamily="34" charset="0"/>
                <a:cs typeface="Arial" panose="020B0604020202020204" pitchFamily="34" charset="0"/>
              </a:rPr>
              <a:t/>
            </a:r>
            <a:br>
              <a:rPr lang="es-GT" sz="1800" b="0" dirty="0">
                <a:solidFill>
                  <a:schemeClr val="tx1"/>
                </a:solidFill>
                <a:latin typeface="Arial" panose="020B0604020202020204" pitchFamily="34" charset="0"/>
                <a:cs typeface="Arial" panose="020B0604020202020204" pitchFamily="34" charset="0"/>
              </a:rPr>
            </a:br>
            <a:r>
              <a:rPr lang="es-MX" sz="1800" b="0" dirty="0">
                <a:solidFill>
                  <a:schemeClr val="tx1"/>
                </a:solidFill>
                <a:latin typeface="Arial" panose="020B0604020202020204" pitchFamily="34" charset="0"/>
                <a:cs typeface="Arial" panose="020B0604020202020204" pitchFamily="34" charset="0"/>
              </a:rPr>
              <a:t>Las acciones inmediatas a seguir son:</a:t>
            </a:r>
          </a:p>
          <a:p>
            <a:pPr algn="l">
              <a:lnSpc>
                <a:spcPct val="150000"/>
              </a:lnSpc>
            </a:pPr>
            <a:r>
              <a:rPr lang="es-MX" sz="1800" b="0" dirty="0">
                <a:solidFill>
                  <a:schemeClr val="tx1"/>
                </a:solidFill>
                <a:latin typeface="Arial" panose="020B0604020202020204" pitchFamily="34" charset="0"/>
                <a:cs typeface="Arial" panose="020B0604020202020204" pitchFamily="34" charset="0"/>
              </a:rPr>
              <a:t>-Correcto uso de los recursos asignados.</a:t>
            </a:r>
          </a:p>
          <a:p>
            <a:pPr algn="l">
              <a:lnSpc>
                <a:spcPct val="150000"/>
              </a:lnSpc>
            </a:pPr>
            <a:r>
              <a:rPr lang="es-MX" sz="1800" b="0" dirty="0">
                <a:solidFill>
                  <a:schemeClr val="tx1"/>
                </a:solidFill>
                <a:latin typeface="Arial" panose="020B0604020202020204" pitchFamily="34" charset="0"/>
                <a:cs typeface="Arial" panose="020B0604020202020204" pitchFamily="34" charset="0"/>
              </a:rPr>
              <a:t>-Buenas practicas del gasto público. </a:t>
            </a:r>
          </a:p>
          <a:p>
            <a:pPr algn="l">
              <a:lnSpc>
                <a:spcPct val="150000"/>
              </a:lnSpc>
            </a:pPr>
            <a:endParaRPr lang="es-GT" sz="18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5506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D262234-FCDC-5A90-A9F9-57310FE6B821}"/>
              </a:ext>
            </a:extLst>
          </p:cNvPr>
          <p:cNvPicPr>
            <a:picLocks noChangeAspect="1"/>
          </p:cNvPicPr>
          <p:nvPr/>
        </p:nvPicPr>
        <p:blipFill>
          <a:blip r:embed="rId3"/>
          <a:stretch>
            <a:fillRect/>
          </a:stretch>
        </p:blipFill>
        <p:spPr>
          <a:xfrm>
            <a:off x="4951538" y="3886015"/>
            <a:ext cx="1206240" cy="479279"/>
          </a:xfrm>
          <a:prstGeom prst="rect">
            <a:avLst/>
          </a:prstGeom>
        </p:spPr>
      </p:pic>
      <p:sp>
        <p:nvSpPr>
          <p:cNvPr id="5" name="CuadroTexto 4">
            <a:extLst>
              <a:ext uri="{FF2B5EF4-FFF2-40B4-BE49-F238E27FC236}">
                <a16:creationId xmlns:a16="http://schemas.microsoft.com/office/drawing/2014/main" id="{77437D56-EFF2-582F-E431-E465CCE4D442}"/>
              </a:ext>
            </a:extLst>
          </p:cNvPr>
          <p:cNvSpPr txBox="1"/>
          <p:nvPr/>
        </p:nvSpPr>
        <p:spPr>
          <a:xfrm>
            <a:off x="6190829" y="3936678"/>
            <a:ext cx="2002676" cy="415498"/>
          </a:xfrm>
          <a:prstGeom prst="rect">
            <a:avLst/>
          </a:prstGeom>
          <a:noFill/>
        </p:spPr>
        <p:txBody>
          <a:bodyPr wrap="square" rtlCol="0">
            <a:spAutoFit/>
          </a:bodyPr>
          <a:lstStyle/>
          <a:p>
            <a:r>
              <a:rPr lang="es-GT" sz="1050" b="1" dirty="0" smtClean="0">
                <a:solidFill>
                  <a:srgbClr val="10304B"/>
                </a:solidFill>
                <a:latin typeface="Montserrat SemiBold" pitchFamily="2" charset="77"/>
              </a:rPr>
              <a:t>CONSEJO NACIONAL DE AREAS PROTEGIDAS</a:t>
            </a:r>
            <a:endParaRPr lang="es-GT" sz="1050" b="1" dirty="0">
              <a:solidFill>
                <a:srgbClr val="10304B"/>
              </a:solidFill>
              <a:latin typeface="Montserrat SemiBold" pitchFamily="2" charset="77"/>
            </a:endParaRPr>
          </a:p>
        </p:txBody>
      </p:sp>
    </p:spTree>
    <p:extLst>
      <p:ext uri="{BB962C8B-B14F-4D97-AF65-F5344CB8AC3E}">
        <p14:creationId xmlns:p14="http://schemas.microsoft.com/office/powerpoint/2010/main" val="1464421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2968835" y="2684171"/>
            <a:ext cx="8678522" cy="1323439"/>
          </a:xfrm>
          <a:prstGeom prst="rect">
            <a:avLst/>
          </a:prstGeom>
          <a:noFill/>
        </p:spPr>
        <p:txBody>
          <a:bodyPr wrap="square" rtlCol="0">
            <a:spAutoFit/>
          </a:bodyPr>
          <a:lstStyle/>
          <a:p>
            <a:pPr algn="ctr"/>
            <a:r>
              <a:rPr lang="es-GT" sz="4000" b="1" dirty="0">
                <a:solidFill>
                  <a:srgbClr val="FFC000"/>
                </a:solidFill>
                <a:latin typeface="Montserrat" pitchFamily="2" charset="77"/>
              </a:rPr>
              <a:t>PARTE GENERAL</a:t>
            </a:r>
          </a:p>
          <a:p>
            <a:pPr algn="ctr"/>
            <a:r>
              <a:rPr lang="es-GT" sz="4000" b="1" dirty="0">
                <a:solidFill>
                  <a:schemeClr val="bg1"/>
                </a:solidFill>
                <a:latin typeface="Montserrat" pitchFamily="2" charset="77"/>
              </a:rPr>
              <a:t>EJECUCIÓN PRESUPUESTARIA</a:t>
            </a:r>
          </a:p>
        </p:txBody>
      </p:sp>
      <p:sp>
        <p:nvSpPr>
          <p:cNvPr id="7" name="Elipse 6">
            <a:extLst>
              <a:ext uri="{FF2B5EF4-FFF2-40B4-BE49-F238E27FC236}">
                <a16:creationId xmlns:a16="http://schemas.microsoft.com/office/drawing/2014/main" id="{CAD103A4-3EDE-631B-A7DD-8A5E10EFEAB6}"/>
              </a:ext>
            </a:extLst>
          </p:cNvPr>
          <p:cNvSpPr/>
          <p:nvPr/>
        </p:nvSpPr>
        <p:spPr>
          <a:xfrm>
            <a:off x="976185" y="2461468"/>
            <a:ext cx="1768846" cy="1768846"/>
          </a:xfrm>
          <a:prstGeom prst="ellipse">
            <a:avLst/>
          </a:prstGeom>
          <a:solidFill>
            <a:srgbClr val="C0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5400" b="1" dirty="0">
                <a:solidFill>
                  <a:srgbClr val="001E6C"/>
                </a:solidFill>
                <a:latin typeface="Montserrat ExtraBold" pitchFamily="2" charset="77"/>
              </a:rPr>
              <a:t>1</a:t>
            </a:r>
          </a:p>
        </p:txBody>
      </p:sp>
    </p:spTree>
    <p:extLst>
      <p:ext uri="{BB962C8B-B14F-4D97-AF65-F5344CB8AC3E}">
        <p14:creationId xmlns:p14="http://schemas.microsoft.com/office/powerpoint/2010/main" val="3684004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1304431" y="809469"/>
            <a:ext cx="9248644" cy="95937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b="1" dirty="0">
                <a:latin typeface="Arial" panose="020B0604020202020204" pitchFamily="34" charset="0"/>
                <a:cs typeface="Arial" panose="020B0604020202020204" pitchFamily="34" charset="0"/>
              </a:rPr>
              <a:t>CIFRAS GENERALES DEL PRESUPUESTO AL TERCER CUATRIMESTRE 2022</a:t>
            </a:r>
            <a:endParaRPr kumimoji="0" lang="es-GT"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sp>
        <p:nvSpPr>
          <p:cNvPr id="3" name="Marcador de contenido 6">
            <a:extLst>
              <a:ext uri="{FF2B5EF4-FFF2-40B4-BE49-F238E27FC236}">
                <a16:creationId xmlns:a16="http://schemas.microsoft.com/office/drawing/2014/main" id="{F33F7166-B4C9-B691-5ADB-F6D3FCCDA9F4}"/>
              </a:ext>
            </a:extLst>
          </p:cNvPr>
          <p:cNvSpPr txBox="1">
            <a:spLocks/>
          </p:cNvSpPr>
          <p:nvPr/>
        </p:nvSpPr>
        <p:spPr>
          <a:xfrm>
            <a:off x="818605" y="1822262"/>
            <a:ext cx="4585065" cy="4614170"/>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dirty="0">
                <a:latin typeface="Arial" panose="020B0604020202020204" pitchFamily="34" charset="0"/>
                <a:cs typeface="Arial" panose="020B0604020202020204" pitchFamily="34" charset="0"/>
              </a:rPr>
              <a:t>Presupuesto vigente </a:t>
            </a:r>
            <a:r>
              <a:rPr lang="es-GT" b="1" dirty="0">
                <a:latin typeface="Arial" panose="020B0604020202020204" pitchFamily="34" charset="0"/>
                <a:cs typeface="Arial" panose="020B0604020202020204" pitchFamily="34" charset="0"/>
              </a:rPr>
              <a:t>total:</a:t>
            </a:r>
          </a:p>
          <a:p>
            <a:pPr marL="457200" lvl="1"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b="1" dirty="0">
                <a:latin typeface="Arial" panose="020B0604020202020204" pitchFamily="34" charset="0"/>
                <a:cs typeface="Arial" panose="020B0604020202020204" pitchFamily="34" charset="0"/>
              </a:rPr>
              <a:t> </a:t>
            </a: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r>
              <a:rPr lang="es-GT" dirty="0">
                <a:latin typeface="Arial" panose="020B0604020202020204" pitchFamily="34" charset="0"/>
                <a:cs typeface="Arial" panose="020B0604020202020204" pitchFamily="34" charset="0"/>
              </a:rPr>
              <a:t>Presupuesto </a:t>
            </a:r>
            <a:r>
              <a:rPr lang="es-GT" b="1" dirty="0">
                <a:latin typeface="Arial" panose="020B0604020202020204" pitchFamily="34" charset="0"/>
                <a:cs typeface="Arial" panose="020B0604020202020204" pitchFamily="34" charset="0"/>
              </a:rPr>
              <a:t>ejecutado</a:t>
            </a:r>
            <a:r>
              <a:rPr lang="es-GT" dirty="0">
                <a:latin typeface="Arial" panose="020B0604020202020204" pitchFamily="34" charset="0"/>
                <a:cs typeface="Arial" panose="020B0604020202020204" pitchFamily="34" charset="0"/>
              </a:rPr>
              <a:t> (utilizado):</a:t>
            </a:r>
            <a:br>
              <a:rPr lang="es-GT"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r>
              <a:rPr lang="es-GT" b="1" dirty="0">
                <a:latin typeface="Arial" panose="020B0604020202020204" pitchFamily="34" charset="0"/>
                <a:cs typeface="Arial" panose="020B0604020202020204" pitchFamily="34" charset="0"/>
              </a:rPr>
              <a:t>Saldo:</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id="{B0E7C88F-08E6-7147-7AEF-FE0DEDA86B5E}"/>
              </a:ext>
            </a:extLst>
          </p:cNvPr>
          <p:cNvSpPr txBox="1">
            <a:spLocks/>
          </p:cNvSpPr>
          <p:nvPr/>
        </p:nvSpPr>
        <p:spPr>
          <a:xfrm>
            <a:off x="4727229" y="1773308"/>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118,195,000.00</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a16="http://schemas.microsoft.com/office/drawing/2014/main" id="{A2538C85-4655-8262-616B-1531E9A5219F}"/>
              </a:ext>
            </a:extLst>
          </p:cNvPr>
          <p:cNvSpPr txBox="1">
            <a:spLocks/>
          </p:cNvSpPr>
          <p:nvPr/>
        </p:nvSpPr>
        <p:spPr>
          <a:xfrm>
            <a:off x="4810356" y="3214715"/>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103,601,294.91</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21908DAC-8C5D-D573-7E6E-DA690368235C}"/>
              </a:ext>
            </a:extLst>
          </p:cNvPr>
          <p:cNvSpPr txBox="1">
            <a:spLocks/>
          </p:cNvSpPr>
          <p:nvPr/>
        </p:nvSpPr>
        <p:spPr>
          <a:xfrm>
            <a:off x="4810356" y="4656122"/>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15,493,424.23</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8188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1304431" y="839449"/>
            <a:ext cx="8673737" cy="94438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b="1" dirty="0">
                <a:latin typeface="Arial" panose="020B0604020202020204" pitchFamily="34" charset="0"/>
                <a:cs typeface="Arial" panose="020B0604020202020204" pitchFamily="34" charset="0"/>
              </a:rPr>
              <a:t>CIFRAS GENERALES DEL PRESUPUESTO AL TERCER CUATRIMESTRE 2022</a:t>
            </a:r>
            <a:endParaRPr kumimoji="0" lang="es-GT"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sp>
        <p:nvSpPr>
          <p:cNvPr id="3" name="Marcador de contenido 6">
            <a:extLst>
              <a:ext uri="{FF2B5EF4-FFF2-40B4-BE49-F238E27FC236}">
                <a16:creationId xmlns:a16="http://schemas.microsoft.com/office/drawing/2014/main" id="{8811B6E6-3BF9-3D36-AE48-A49469A2FAF8}"/>
              </a:ext>
            </a:extLst>
          </p:cNvPr>
          <p:cNvSpPr txBox="1">
            <a:spLocks/>
          </p:cNvSpPr>
          <p:nvPr/>
        </p:nvSpPr>
        <p:spPr>
          <a:xfrm>
            <a:off x="3071029" y="2514733"/>
            <a:ext cx="4585065" cy="1445424"/>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sz="3000" b="1" dirty="0">
                <a:latin typeface="Arial" panose="020B0604020202020204" pitchFamily="34" charset="0"/>
                <a:cs typeface="Arial" panose="020B0604020202020204" pitchFamily="34" charset="0"/>
              </a:rPr>
              <a:t>Porcentaje de ejecución</a:t>
            </a:r>
            <a:r>
              <a:rPr lang="es-GT" sz="2600" b="1" dirty="0">
                <a:latin typeface="Arial" panose="020B0604020202020204" pitchFamily="34" charset="0"/>
                <a:cs typeface="Arial" panose="020B0604020202020204" pitchFamily="34" charset="0"/>
              </a:rPr>
              <a:t>:</a:t>
            </a:r>
          </a:p>
          <a:p>
            <a:pPr marL="457200" lvl="1"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b="1" dirty="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4" name="Marcador de contenido 6">
            <a:extLst>
              <a:ext uri="{FF2B5EF4-FFF2-40B4-BE49-F238E27FC236}">
                <a16:creationId xmlns:a16="http://schemas.microsoft.com/office/drawing/2014/main" id="{3AC485ED-8EFF-15DC-3BE8-DB94256C0DC6}"/>
              </a:ext>
            </a:extLst>
          </p:cNvPr>
          <p:cNvSpPr txBox="1">
            <a:spLocks/>
          </p:cNvSpPr>
          <p:nvPr/>
        </p:nvSpPr>
        <p:spPr>
          <a:xfrm>
            <a:off x="3645945" y="3429000"/>
            <a:ext cx="2884203"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solidFill>
                <a:srgbClr val="0070C0"/>
              </a:solidFill>
              <a:latin typeface="Arial" panose="020B0604020202020204" pitchFamily="34" charset="0"/>
              <a:cs typeface="Arial" panose="020B0604020202020204" pitchFamily="34" charset="0"/>
            </a:endParaRPr>
          </a:p>
          <a:p>
            <a:pPr marL="457200" lvl="1" indent="0" algn="r">
              <a:buNone/>
            </a:pPr>
            <a:r>
              <a:rPr lang="es-GT" sz="5000" b="1" dirty="0" smtClean="0">
                <a:solidFill>
                  <a:srgbClr val="0070C0"/>
                </a:solidFill>
                <a:latin typeface="Arial" panose="020B0604020202020204" pitchFamily="34" charset="0"/>
                <a:cs typeface="Arial" panose="020B0604020202020204" pitchFamily="34" charset="0"/>
              </a:rPr>
              <a:t>86.89%</a:t>
            </a:r>
            <a:endParaRPr lang="es-GT" sz="5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401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B631EF4-41E9-2AE1-3FB7-6CA2FCA861A9}"/>
              </a:ext>
            </a:extLst>
          </p:cNvPr>
          <p:cNvSpPr txBox="1">
            <a:spLocks/>
          </p:cNvSpPr>
          <p:nvPr/>
        </p:nvSpPr>
        <p:spPr>
          <a:xfrm>
            <a:off x="9293902" y="2106678"/>
            <a:ext cx="2431619"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latin typeface="Arial" panose="020B0604020202020204" pitchFamily="34" charset="0"/>
                <a:cs typeface="Arial" panose="020B0604020202020204" pitchFamily="34" charset="0"/>
              </a:rPr>
              <a:t>El gasto se divide </a:t>
            </a:r>
          </a:p>
          <a:p>
            <a:pPr>
              <a:lnSpc>
                <a:spcPct val="150000"/>
              </a:lnSpc>
            </a:pPr>
            <a:r>
              <a:rPr lang="es-GT" sz="2000" b="0" dirty="0">
                <a:latin typeface="Arial" panose="020B0604020202020204" pitchFamily="34" charset="0"/>
                <a:cs typeface="Arial" panose="020B0604020202020204" pitchFamily="34" charset="0"/>
              </a:rPr>
              <a:t>en </a:t>
            </a:r>
            <a:r>
              <a:rPr lang="es-GT" sz="3100" dirty="0" smtClean="0">
                <a:solidFill>
                  <a:srgbClr val="FF0000"/>
                </a:solidFill>
                <a:latin typeface="Arial" panose="020B0604020202020204" pitchFamily="34" charset="0"/>
                <a:cs typeface="Arial" panose="020B0604020202020204" pitchFamily="34" charset="0"/>
              </a:rPr>
              <a:t>7 </a:t>
            </a:r>
            <a:r>
              <a:rPr lang="es-GT" sz="2000" b="0" dirty="0">
                <a:latin typeface="Arial" panose="020B0604020202020204" pitchFamily="34" charset="0"/>
                <a:cs typeface="Arial" panose="020B0604020202020204" pitchFamily="34" charset="0"/>
              </a:rPr>
              <a:t>grupos</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7A27CEB7-006C-4B3C-ACEC-3D10451C3CAC}"/>
              </a:ext>
            </a:extLst>
          </p:cNvPr>
          <p:cNvSpPr txBox="1">
            <a:spLocks/>
          </p:cNvSpPr>
          <p:nvPr/>
        </p:nvSpPr>
        <p:spPr>
          <a:xfrm>
            <a:off x="313640" y="822959"/>
            <a:ext cx="11173098" cy="1045029"/>
          </a:xfrm>
          <a:prstGeom prst="rect">
            <a:avLst/>
          </a:prstGeom>
          <a:noFill/>
          <a:ln>
            <a:noFill/>
          </a:ln>
          <a:effectLst>
            <a:outerShdw blurRad="50800" dist="50800" dir="5400000" sx="1000" sy="1000" algn="ctr" rotWithShape="0">
              <a:srgbClr val="000000"/>
            </a:outerShdw>
          </a:effectLst>
        </p:spPr>
        <p:txBody>
          <a:bodyPr spcFirstLastPara="1" wrap="square" lIns="91425" tIns="45700" rIns="91425" bIns="45700" anchor="ctr" anchorCtr="0">
            <a:normAutofit fontScale="45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GT" dirty="0">
                <a:latin typeface="Arial" panose="020B0604020202020204" pitchFamily="34" charset="0"/>
                <a:cs typeface="Arial" panose="020B0604020202020204" pitchFamily="34" charset="0"/>
              </a:rPr>
              <a:t>¿</a:t>
            </a:r>
            <a:r>
              <a:rPr lang="es-GT" b="1" dirty="0">
                <a:latin typeface="Arial" panose="020B0604020202020204" pitchFamily="34" charset="0"/>
                <a:cs typeface="Arial" panose="020B0604020202020204" pitchFamily="34" charset="0"/>
              </a:rPr>
              <a:t>EN QUÉ UTILIZA EL DINERO </a:t>
            </a:r>
            <a:r>
              <a:rPr lang="es-GT" b="1" dirty="0" smtClean="0">
                <a:latin typeface="Arial" panose="020B0604020202020204" pitchFamily="34" charset="0"/>
                <a:cs typeface="Arial" panose="020B0604020202020204" pitchFamily="34" charset="0"/>
              </a:rPr>
              <a:t>“</a:t>
            </a:r>
            <a:r>
              <a:rPr lang="pt-BR" b="1" u="sng" dirty="0">
                <a:latin typeface="Arial" panose="020B0604020202020204" pitchFamily="34" charset="0"/>
                <a:cs typeface="Arial" panose="020B0604020202020204" pitchFamily="34" charset="0"/>
              </a:rPr>
              <a:t>CONSEJO NACIONAL DE ÁREAS PROTEGIDAS</a:t>
            </a:r>
            <a:r>
              <a:rPr lang="es-GT" b="1" dirty="0" smtClean="0">
                <a:latin typeface="Arial" panose="020B0604020202020204" pitchFamily="34" charset="0"/>
                <a:cs typeface="Arial" panose="020B0604020202020204" pitchFamily="34" charset="0"/>
              </a:rPr>
              <a:t>”?</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E40743F2-234A-4544-BBAC-8877FB423F76}"/>
              </a:ext>
            </a:extLst>
          </p:cNvPr>
          <p:cNvSpPr txBox="1">
            <a:spLocks/>
          </p:cNvSpPr>
          <p:nvPr/>
        </p:nvSpPr>
        <p:spPr>
          <a:xfrm>
            <a:off x="579991" y="1311049"/>
            <a:ext cx="7406641" cy="4814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82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El dinero se utiliza en la adquisición de diferentes bienes o servicios y en transferencias que son necesarias para cumplir con las finalidades de la institución.</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Para mostrar de forma ordenada a la población en qué se utiliza el dinero, el gasto del sector público se muestra por </a:t>
            </a:r>
            <a:r>
              <a:rPr lang="es-GT" sz="2600" dirty="0">
                <a:solidFill>
                  <a:srgbClr val="197BB4"/>
                </a:solidFill>
                <a:latin typeface="Arial" panose="020B0604020202020204" pitchFamily="34" charset="0"/>
                <a:cs typeface="Arial" panose="020B0604020202020204" pitchFamily="34" charset="0"/>
              </a:rPr>
              <a:t>grupos de gasto:</a:t>
            </a:r>
            <a:endParaRPr lang="es-GT" sz="26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000	SERVICIOS PERSONALES</a:t>
            </a:r>
          </a:p>
          <a:p>
            <a:pPr algn="just">
              <a:lnSpc>
                <a:spcPct val="150000"/>
              </a:lnSpc>
            </a:pPr>
            <a:r>
              <a:rPr lang="es-GT" sz="2000" b="0" dirty="0">
                <a:solidFill>
                  <a:schemeClr val="tx1"/>
                </a:solidFill>
                <a:latin typeface="Arial" panose="020B0604020202020204" pitchFamily="34" charset="0"/>
                <a:cs typeface="Arial" panose="020B0604020202020204" pitchFamily="34" charset="0"/>
              </a:rPr>
              <a:t>100	SERVICIOS NO PERSONALES</a:t>
            </a:r>
          </a:p>
          <a:p>
            <a:pPr algn="just">
              <a:lnSpc>
                <a:spcPct val="150000"/>
              </a:lnSpc>
            </a:pPr>
            <a:r>
              <a:rPr lang="es-GT" sz="2000" b="0" dirty="0">
                <a:solidFill>
                  <a:schemeClr val="tx1"/>
                </a:solidFill>
                <a:latin typeface="Arial" panose="020B0604020202020204" pitchFamily="34" charset="0"/>
                <a:cs typeface="Arial" panose="020B0604020202020204" pitchFamily="34" charset="0"/>
              </a:rPr>
              <a:t>200	MATERIALES Y SUMINISTROS</a:t>
            </a:r>
          </a:p>
          <a:p>
            <a:pPr algn="just">
              <a:lnSpc>
                <a:spcPct val="150000"/>
              </a:lnSpc>
            </a:pPr>
            <a:r>
              <a:rPr lang="es-GT" sz="2000" b="0" dirty="0">
                <a:solidFill>
                  <a:schemeClr val="tx1"/>
                </a:solidFill>
                <a:latin typeface="Arial" panose="020B0604020202020204" pitchFamily="34" charset="0"/>
                <a:cs typeface="Arial" panose="020B0604020202020204" pitchFamily="34" charset="0"/>
              </a:rPr>
              <a:t>300	PROPIEDAD, PLANTA, EQUIPO E INTANGIBLES</a:t>
            </a:r>
          </a:p>
          <a:p>
            <a:pPr algn="just">
              <a:lnSpc>
                <a:spcPct val="150000"/>
              </a:lnSpc>
            </a:pPr>
            <a:r>
              <a:rPr lang="es-GT" sz="2000" b="0" dirty="0">
                <a:solidFill>
                  <a:schemeClr val="tx1"/>
                </a:solidFill>
                <a:latin typeface="Arial" panose="020B0604020202020204" pitchFamily="34" charset="0"/>
                <a:cs typeface="Arial" panose="020B0604020202020204" pitchFamily="34" charset="0"/>
              </a:rPr>
              <a:t>400	TRANSFERENCIAS CORRIENTES</a:t>
            </a:r>
          </a:p>
          <a:p>
            <a:pPr algn="just">
              <a:lnSpc>
                <a:spcPct val="150000"/>
              </a:lnSpc>
            </a:pPr>
            <a:r>
              <a:rPr lang="es-GT" sz="2000" b="0" dirty="0">
                <a:solidFill>
                  <a:schemeClr val="tx1"/>
                </a:solidFill>
                <a:latin typeface="Arial" panose="020B0604020202020204" pitchFamily="34" charset="0"/>
                <a:cs typeface="Arial" panose="020B0604020202020204" pitchFamily="34" charset="0"/>
              </a:rPr>
              <a:t>500	TRANSFERENCIAS DE CAPITAL</a:t>
            </a:r>
          </a:p>
          <a:p>
            <a:pPr algn="just">
              <a:lnSpc>
                <a:spcPct val="150000"/>
              </a:lnSpc>
            </a:pPr>
            <a:r>
              <a:rPr lang="es-GT" sz="2000" b="0" dirty="0">
                <a:solidFill>
                  <a:schemeClr val="tx1"/>
                </a:solidFill>
                <a:latin typeface="Arial" panose="020B0604020202020204" pitchFamily="34" charset="0"/>
                <a:cs typeface="Arial" panose="020B0604020202020204" pitchFamily="34" charset="0"/>
              </a:rPr>
              <a:t>900	ASIGNACIONES GLOBALES</a:t>
            </a:r>
          </a:p>
        </p:txBody>
      </p:sp>
    </p:spTree>
    <p:extLst>
      <p:ext uri="{BB962C8B-B14F-4D97-AF65-F5344CB8AC3E}">
        <p14:creationId xmlns:p14="http://schemas.microsoft.com/office/powerpoint/2010/main" val="238962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764785" y="446642"/>
            <a:ext cx="8673737" cy="82150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b="1" dirty="0">
                <a:latin typeface="Arial" panose="020B0604020202020204" pitchFamily="34" charset="0"/>
                <a:cs typeface="Arial" panose="020B0604020202020204" pitchFamily="34" charset="0"/>
              </a:rPr>
              <a:t>EJECUCIÓN PRESUPUESTARIA POR GRUPO DE GASTO AL TERCER CUATRIMESTRE 2022</a:t>
            </a:r>
            <a:endParaRPr kumimoji="0" lang="es-GT"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pic>
        <p:nvPicPr>
          <p:cNvPr id="6" name="Imagen 5"/>
          <p:cNvPicPr/>
          <p:nvPr/>
        </p:nvPicPr>
        <p:blipFill rotWithShape="1">
          <a:blip r:embed="rId4"/>
          <a:srcRect l="43273" t="46747" r="8843" b="30290"/>
          <a:stretch/>
        </p:blipFill>
        <p:spPr bwMode="auto">
          <a:xfrm>
            <a:off x="764785" y="1572126"/>
            <a:ext cx="10665215" cy="4281114"/>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764785" y="5853240"/>
            <a:ext cx="4533613" cy="276999"/>
          </a:xfrm>
          <a:prstGeom prst="rect">
            <a:avLst/>
          </a:prstGeom>
        </p:spPr>
        <p:txBody>
          <a:bodyPr wrap="none">
            <a:spAutoFit/>
          </a:bodyPr>
          <a:lstStyle/>
          <a:p>
            <a:r>
              <a:rPr lang="es-ES" sz="1200" dirty="0">
                <a:latin typeface="Times New Roman" panose="02020603050405020304" pitchFamily="18" charset="0"/>
                <a:ea typeface="Times New Roman" panose="02020603050405020304" pitchFamily="18" charset="0"/>
              </a:rPr>
              <a:t>Fuente: Sistema de Contabilidad Integrado Gubernamental –SICOIN-.</a:t>
            </a:r>
            <a:endParaRPr lang="es-GT" sz="1200" dirty="0"/>
          </a:p>
        </p:txBody>
      </p:sp>
    </p:spTree>
    <p:extLst>
      <p:ext uri="{BB962C8B-B14F-4D97-AF65-F5344CB8AC3E}">
        <p14:creationId xmlns:p14="http://schemas.microsoft.com/office/powerpoint/2010/main" val="1264497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F8DF5-30AD-9AB6-C087-FB578289AA80}"/>
              </a:ext>
            </a:extLst>
          </p:cNvPr>
          <p:cNvSpPr txBox="1">
            <a:spLocks/>
          </p:cNvSpPr>
          <p:nvPr/>
        </p:nvSpPr>
        <p:spPr>
          <a:xfrm>
            <a:off x="1768839" y="432242"/>
            <a:ext cx="8619345" cy="97224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1800"/>
              <a:buFont typeface="Calibri"/>
              <a:buNone/>
              <a:tabLst/>
              <a:defRPr/>
            </a:pPr>
            <a:r>
              <a:rPr lang="es-GT" sz="2800" b="1" dirty="0">
                <a:latin typeface="Arial" panose="020B0604020202020204" pitchFamily="34" charset="0"/>
                <a:cs typeface="Arial" panose="020B0604020202020204" pitchFamily="34" charset="0"/>
              </a:rPr>
              <a:t>¿DESCRIBIR </a:t>
            </a:r>
            <a:r>
              <a:rPr lang="es-GT" sz="2800" b="1" dirty="0">
                <a:solidFill>
                  <a:prstClr val="black"/>
                </a:solidFill>
                <a:latin typeface="Arial" panose="020B0604020202020204" pitchFamily="34" charset="0"/>
                <a:cs typeface="Arial" panose="020B0604020202020204" pitchFamily="34" charset="0"/>
              </a:rPr>
              <a:t>CUÁL ES LA IMPORTANCIA DEL PAGO DE SERVIDORES PÚBLICOS?</a:t>
            </a:r>
            <a:endParaRPr kumimoji="0" lang="es-GT"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a:endParaRPr>
          </a:p>
        </p:txBody>
      </p:sp>
      <p:pic>
        <p:nvPicPr>
          <p:cNvPr id="3" name="Picture 2" descr="Desarrollando capacidades de ciencia de datos en Directivos Públicos">
            <a:extLst>
              <a:ext uri="{FF2B5EF4-FFF2-40B4-BE49-F238E27FC236}">
                <a16:creationId xmlns:a16="http://schemas.microsoft.com/office/drawing/2014/main" id="{845FA974-79DE-9400-EAB0-630BDEBDBA0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87531" y="432242"/>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E40743F2-234A-4544-BBAC-8877FB423F76}"/>
              </a:ext>
            </a:extLst>
          </p:cNvPr>
          <p:cNvSpPr txBox="1">
            <a:spLocks/>
          </p:cNvSpPr>
          <p:nvPr/>
        </p:nvSpPr>
        <p:spPr>
          <a:xfrm>
            <a:off x="387531" y="1619250"/>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400" b="0" dirty="0">
                <a:solidFill>
                  <a:schemeClr val="tx1"/>
                </a:solidFill>
                <a:latin typeface="Arial" panose="020B0604020202020204" pitchFamily="34" charset="0"/>
                <a:cs typeface="Arial" panose="020B0604020202020204" pitchFamily="34" charset="0"/>
              </a:rPr>
              <a:t>El dinero utilizado en el pago de servidores públicos (</a:t>
            </a:r>
            <a:r>
              <a:rPr lang="es-GT" sz="2400" dirty="0">
                <a:solidFill>
                  <a:srgbClr val="197BB4"/>
                </a:solidFill>
                <a:latin typeface="Arial" panose="020B0604020202020204" pitchFamily="34" charset="0"/>
                <a:cs typeface="Arial" panose="020B0604020202020204" pitchFamily="34" charset="0"/>
              </a:rPr>
              <a:t>grupo 0</a:t>
            </a:r>
            <a:r>
              <a:rPr lang="es-GT" sz="2400" b="0" dirty="0">
                <a:solidFill>
                  <a:schemeClr val="tx1"/>
                </a:solidFill>
                <a:latin typeface="Arial" panose="020B0604020202020204" pitchFamily="34" charset="0"/>
                <a:cs typeface="Arial" panose="020B0604020202020204" pitchFamily="34" charset="0"/>
              </a:rPr>
              <a:t>), aunque se clasifica como un gasto de funcionamiento, en realidad, constituye el medio para prestar servicios o entregar bienes a la población beneficiaria, y con ello, satisfacer las necesidades sociales; a través de la contratación de </a:t>
            </a:r>
            <a:r>
              <a:rPr lang="es-GT" sz="2400" b="0" u="sng" dirty="0">
                <a:solidFill>
                  <a:schemeClr val="tx1"/>
                </a:solidFill>
                <a:latin typeface="Arial" panose="020B0604020202020204" pitchFamily="34" charset="0"/>
                <a:cs typeface="Arial" panose="020B0604020202020204" pitchFamily="34" charset="0"/>
              </a:rPr>
              <a:t>guardarecursos, técnico, operativo </a:t>
            </a:r>
            <a:r>
              <a:rPr lang="es-GT" sz="2400" b="0" dirty="0">
                <a:solidFill>
                  <a:schemeClr val="tx1"/>
                </a:solidFill>
                <a:latin typeface="Arial" panose="020B0604020202020204" pitchFamily="34" charset="0"/>
                <a:cs typeface="Arial" panose="020B0604020202020204" pitchFamily="34" charset="0"/>
              </a:rPr>
              <a:t>y personal administrativo que brinda los servicios del </a:t>
            </a:r>
            <a:r>
              <a:rPr lang="es-GT" sz="2400" b="0" u="sng" dirty="0">
                <a:solidFill>
                  <a:schemeClr val="tx1"/>
                </a:solidFill>
                <a:latin typeface="Arial" panose="020B0604020202020204" pitchFamily="34" charset="0"/>
                <a:cs typeface="Arial" panose="020B0604020202020204" pitchFamily="34" charset="0"/>
              </a:rPr>
              <a:t>resguardo a nivel nacional de la diversidad biológica en todas sus formas</a:t>
            </a:r>
            <a:r>
              <a:rPr lang="es-GT" sz="2400" b="0" dirty="0">
                <a:solidFill>
                  <a:schemeClr val="tx1"/>
                </a:solidFill>
                <a:latin typeface="Arial" panose="020B0604020202020204" pitchFamily="34" charset="0"/>
                <a:cs typeface="Arial" panose="020B0604020202020204" pitchFamily="34" charset="0"/>
              </a:rPr>
              <a:t>, y atención a la población.</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E40743F2-234A-4544-BBAC-8877FB423F76}"/>
              </a:ext>
            </a:extLst>
          </p:cNvPr>
          <p:cNvSpPr txBox="1">
            <a:spLocks/>
          </p:cNvSpPr>
          <p:nvPr/>
        </p:nvSpPr>
        <p:spPr>
          <a:xfrm>
            <a:off x="8517563" y="1976621"/>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Durante el periodo reportado, </a:t>
            </a:r>
            <a:r>
              <a:rPr lang="es-GT" sz="2000" b="0" u="sng" dirty="0">
                <a:solidFill>
                  <a:schemeClr val="tx1"/>
                </a:solidFill>
                <a:latin typeface="Arial" panose="020B0604020202020204" pitchFamily="34" charset="0"/>
                <a:cs typeface="Arial" panose="020B0604020202020204" pitchFamily="34" charset="0"/>
              </a:rPr>
              <a:t>“El Consejo Nacional de Áreas Protegidas”</a:t>
            </a:r>
            <a:r>
              <a:rPr lang="es-GT" sz="2000" b="0" dirty="0">
                <a:solidFill>
                  <a:schemeClr val="tx1"/>
                </a:solidFill>
                <a:latin typeface="Arial" panose="020B0604020202020204" pitchFamily="34" charset="0"/>
                <a:cs typeface="Arial" panose="020B0604020202020204" pitchFamily="34" charset="0"/>
              </a:rPr>
              <a:t> atendió y dio cobertura a comunidades dentro y fuera de áreas protegidas. </a:t>
            </a:r>
            <a:endParaRPr lang="es-GT" sz="2200" b="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1874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4959</TotalTime>
  <Words>3011</Words>
  <Application>Microsoft Office PowerPoint</Application>
  <PresentationFormat>Panorámica</PresentationFormat>
  <Paragraphs>368</Paragraphs>
  <Slides>35</Slides>
  <Notes>33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35</vt:i4>
      </vt:variant>
    </vt:vector>
  </HeadingPairs>
  <TitlesOfParts>
    <vt:vector size="45" baseType="lpstr">
      <vt:lpstr>Arial</vt:lpstr>
      <vt:lpstr>Arial Narrow</vt:lpstr>
      <vt:lpstr>Calibri</vt:lpstr>
      <vt:lpstr>Calibri Light</vt:lpstr>
      <vt:lpstr>Montserrat</vt:lpstr>
      <vt:lpstr>Montserrat ExtraBold</vt:lpstr>
      <vt:lpstr>Montserrat SemiBold</vt:lpstr>
      <vt:lpstr>Times New Roman</vt:lpstr>
      <vt:lpstr>Wingdings</vt:lpstr>
      <vt:lpstr>Tema de Office</vt:lpstr>
      <vt:lpstr>Presentación de PowerPoint</vt:lpstr>
      <vt:lpstr>Presentación de PowerPoint</vt:lpstr>
      <vt:lpstr>PRINCIPALES OBJETIVOS DEL CONSEJO NACIONAL DE ÁREAS PROTEGIDAS -CONAP-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dc:creator>
  <cp:lastModifiedBy>Paulo Cesar Ortiz Ba</cp:lastModifiedBy>
  <cp:revision>54</cp:revision>
  <dcterms:created xsi:type="dcterms:W3CDTF">2022-04-29T16:34:54Z</dcterms:created>
  <dcterms:modified xsi:type="dcterms:W3CDTF">2022-12-30T15:30:41Z</dcterms:modified>
</cp:coreProperties>
</file>