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86" r:id="rId5"/>
    <p:sldId id="287" r:id="rId6"/>
    <p:sldId id="288" r:id="rId7"/>
    <p:sldId id="289" r:id="rId8"/>
    <p:sldId id="262" r:id="rId9"/>
  </p:sldIdLst>
  <p:sldSz cx="12192000" cy="6858000"/>
  <p:notesSz cx="6858000" cy="9144000"/>
  <p:embeddedFontLst>
    <p:embeddedFont>
      <p:font typeface="Bebas Neue Book" panose="00000500000000000000" pitchFamily="50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DEGVw+lPcHaTD66o9bjm5XB2F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64"/>
    <a:srgbClr val="00BEFE"/>
    <a:srgbClr val="009BDB"/>
    <a:srgbClr val="004C83"/>
    <a:srgbClr val="F3F3F3"/>
    <a:srgbClr val="5C6779"/>
    <a:srgbClr val="91D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31"/>
    <p:restoredTop sz="92993"/>
  </p:normalViewPr>
  <p:slideViewPr>
    <p:cSldViewPr snapToGrid="0">
      <p:cViewPr varScale="1">
        <p:scale>
          <a:sx n="64" d="100"/>
          <a:sy n="64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963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00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70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092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573907" y="6228920"/>
            <a:ext cx="1044186" cy="449150"/>
          </a:xfrm>
          <a:prstGeom prst="roundRect">
            <a:avLst>
              <a:gd name="adj" fmla="val 85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t="248" b="238"/>
          <a:stretch/>
        </p:blipFill>
        <p:spPr>
          <a:xfrm>
            <a:off x="5726838" y="6284612"/>
            <a:ext cx="746674" cy="3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">
            <a:extLst>
              <a:ext uri="{FF2B5EF4-FFF2-40B4-BE49-F238E27FC236}">
                <a16:creationId xmlns:a16="http://schemas.microsoft.com/office/drawing/2014/main" id="{BF6235FA-D294-B16A-B0F5-DF3781606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344" y="2428600"/>
            <a:ext cx="3294444" cy="2372000"/>
          </a:xfrm>
          <a:prstGeom prst="rect">
            <a:avLst/>
          </a:prstGeom>
        </p:spPr>
      </p:pic>
      <p:sp>
        <p:nvSpPr>
          <p:cNvPr id="2" name="Google Shape;90;p2">
            <a:extLst>
              <a:ext uri="{FF2B5EF4-FFF2-40B4-BE49-F238E27FC236}">
                <a16:creationId xmlns:a16="http://schemas.microsoft.com/office/drawing/2014/main" id="{619F04E6-ABF4-F8A7-04CC-04CC8F49368B}"/>
              </a:ext>
            </a:extLst>
          </p:cNvPr>
          <p:cNvSpPr txBox="1"/>
          <p:nvPr/>
        </p:nvSpPr>
        <p:spPr>
          <a:xfrm>
            <a:off x="727890" y="685390"/>
            <a:ext cx="717150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400" b="1" u="none" strike="noStrike" cap="none" dirty="0">
                <a:solidFill>
                  <a:srgbClr val="033964"/>
                </a:solidFill>
                <a:latin typeface="Bebas Neue Book" panose="00000500000000000000" pitchFamily="50" charset="0"/>
                <a:ea typeface="Bebas Neue"/>
                <a:cs typeface="Arial" panose="020B0604020202020204" pitchFamily="34" charset="0"/>
                <a:sym typeface="Bebas Neue"/>
              </a:rPr>
              <a:t>Ejecución del Presupuesto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400" b="1" u="none" strike="noStrike" cap="none" dirty="0">
                <a:solidFill>
                  <a:srgbClr val="033964"/>
                </a:solidFill>
                <a:latin typeface="Bebas Neue Book" panose="00000500000000000000" pitchFamily="50" charset="0"/>
                <a:ea typeface="Bebas Neue"/>
                <a:cs typeface="Arial" panose="020B0604020202020204" pitchFamily="34" charset="0"/>
                <a:sym typeface="Bebas Neue"/>
              </a:rPr>
              <a:t>General del Estado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GT" sz="1200" b="1" u="none" strike="noStrike" cap="none" dirty="0">
              <a:solidFill>
                <a:srgbClr val="033964"/>
              </a:solidFill>
              <a:latin typeface="Arial" panose="020B0604020202020204" pitchFamily="34" charset="0"/>
              <a:ea typeface="Bebas Neue"/>
              <a:cs typeface="Arial" panose="020B0604020202020204" pitchFamily="34" charset="0"/>
              <a:sym typeface="Bebas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Porcentaje de Ejecución Presupuestaria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Al Tercer cuatrimestre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Ejercicio Fiscal 2023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A91886E-AE59-71F0-44EE-4186B7BAB495}"/>
              </a:ext>
            </a:extLst>
          </p:cNvPr>
          <p:cNvSpPr txBox="1"/>
          <p:nvPr/>
        </p:nvSpPr>
        <p:spPr>
          <a:xfrm>
            <a:off x="7883459" y="3028523"/>
            <a:ext cx="2540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Se ejecutaron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Q.114,403,241.82 </a:t>
            </a:r>
            <a:r>
              <a:rPr kumimoji="0" lang="es-GT" sz="18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quedando </a:t>
            </a:r>
            <a:r>
              <a:rPr lang="es-GT" sz="1800" kern="1200" dirty="0">
                <a:solidFill>
                  <a:srgbClr val="033964"/>
                </a:solidFill>
                <a:latin typeface="Acumin Variable Concept SemiCon" panose="020B0304020202020204" pitchFamily="34" charset="0"/>
                <a:cs typeface="Arial" panose="020B0604020202020204" pitchFamily="34" charset="0"/>
              </a:rPr>
              <a:t>un saldo de</a:t>
            </a:r>
            <a:endParaRPr kumimoji="0" lang="es-GT" sz="1800" b="0" i="0" u="none" strike="noStrike" kern="1200" cap="none" spc="0" normalizeH="0" baseline="0" noProof="0" dirty="0">
              <a:ln>
                <a:noFill/>
              </a:ln>
              <a:solidFill>
                <a:srgbClr val="033964"/>
              </a:solidFill>
              <a:effectLst/>
              <a:uLnTx/>
              <a:uFillTx/>
              <a:latin typeface="Acumin Variable Concept SemiCon" panose="020B03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800" b="1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Q. 16,724,758.18 millones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033964"/>
              </a:solidFill>
              <a:effectLst/>
              <a:uLnTx/>
              <a:uFillTx/>
              <a:latin typeface="Acumin Variable Concept SemiCon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0DC7A2-1E57-C6F7-9267-387F36435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8162" y="1470200"/>
            <a:ext cx="5887239" cy="44832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81E53A0A-E307-2989-06C0-0904973B8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63" y="2937941"/>
            <a:ext cx="3294444" cy="23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F845884-3D8F-A480-2D3D-8A4C883E3FB1}"/>
              </a:ext>
            </a:extLst>
          </p:cNvPr>
          <p:cNvSpPr txBox="1"/>
          <p:nvPr/>
        </p:nvSpPr>
        <p:spPr>
          <a:xfrm>
            <a:off x="1219200" y="3429000"/>
            <a:ext cx="2927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El grupo de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gastos 900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fue el grupo con mayor ejecución presupuestaria con un porcentaje de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98.63%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, seguido por el grupo 400 con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92.30%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 de ejecución. 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rgbClr val="033964"/>
              </a:solidFill>
              <a:effectLst/>
              <a:uLnTx/>
              <a:uFillTx/>
              <a:latin typeface="Acumin Variable Concept SemiCon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90;p2">
            <a:extLst>
              <a:ext uri="{FF2B5EF4-FFF2-40B4-BE49-F238E27FC236}">
                <a16:creationId xmlns:a16="http://schemas.microsoft.com/office/drawing/2014/main" id="{12788EAE-2F12-7D81-8420-2FBC48D8D96D}"/>
              </a:ext>
            </a:extLst>
          </p:cNvPr>
          <p:cNvSpPr txBox="1"/>
          <p:nvPr/>
        </p:nvSpPr>
        <p:spPr>
          <a:xfrm>
            <a:off x="727890" y="685390"/>
            <a:ext cx="717150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400" b="1" u="none" strike="noStrike" cap="none" dirty="0">
                <a:solidFill>
                  <a:srgbClr val="033964"/>
                </a:solidFill>
                <a:latin typeface="Bebas Neue Book" panose="00000500000000000000" pitchFamily="50" charset="0"/>
                <a:ea typeface="Bebas Neue"/>
                <a:cs typeface="Arial" panose="020B0604020202020204" pitchFamily="34" charset="0"/>
                <a:sym typeface="Bebas Neue"/>
              </a:rPr>
              <a:t>Ejecución del Presupuesto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400" b="1" u="none" strike="noStrike" cap="none" dirty="0">
                <a:solidFill>
                  <a:srgbClr val="033964"/>
                </a:solidFill>
                <a:latin typeface="Bebas Neue Book" panose="00000500000000000000" pitchFamily="50" charset="0"/>
                <a:ea typeface="Bebas Neue"/>
                <a:cs typeface="Arial" panose="020B0604020202020204" pitchFamily="34" charset="0"/>
                <a:sym typeface="Bebas Neue"/>
              </a:rPr>
              <a:t>General del Estado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GT" sz="1200" b="1" u="none" strike="noStrike" cap="none" dirty="0">
              <a:solidFill>
                <a:srgbClr val="033964"/>
              </a:solidFill>
              <a:latin typeface="Arial" panose="020B0604020202020204" pitchFamily="34" charset="0"/>
              <a:ea typeface="Bebas Neue"/>
              <a:cs typeface="Arial" panose="020B0604020202020204" pitchFamily="34" charset="0"/>
              <a:sym typeface="Bebas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Ejecución Presupuestaria por grupo de gasto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Al </a:t>
            </a:r>
            <a:r>
              <a:rPr lang="es-GT" sz="1200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Tercer </a:t>
            </a:r>
            <a:r>
              <a:rPr lang="es-GT" sz="1200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cuatrimestre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Ejercicio Fiscal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1C2D40-7206-47C5-D559-36BEF8D9D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739" y="1985818"/>
            <a:ext cx="7240511" cy="3848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81E53A0A-E307-2989-06C0-0904973B8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63" y="2937941"/>
            <a:ext cx="3294444" cy="23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F845884-3D8F-A480-2D3D-8A4C883E3FB1}"/>
              </a:ext>
            </a:extLst>
          </p:cNvPr>
          <p:cNvSpPr txBox="1"/>
          <p:nvPr/>
        </p:nvSpPr>
        <p:spPr>
          <a:xfrm>
            <a:off x="1154546" y="3429000"/>
            <a:ext cx="3057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kern="1200" dirty="0">
                <a:solidFill>
                  <a:srgbClr val="033964"/>
                </a:solidFill>
                <a:latin typeface="Acumin Variable Concept SemiCon" panose="020B0304020202020204" pitchFamily="34" charset="0"/>
                <a:cs typeface="Arial" panose="020B0604020202020204" pitchFamily="34" charset="0"/>
              </a:rPr>
              <a:t>S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e ejecutó el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94.42%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 del monto vigente, lo cual equivale a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Q. 70,693,262.24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., quedando un saldo de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Q. 4,177,689.78 (5.58%). </a:t>
            </a:r>
          </a:p>
        </p:txBody>
      </p:sp>
      <p:sp>
        <p:nvSpPr>
          <p:cNvPr id="10" name="Google Shape;90;p2">
            <a:extLst>
              <a:ext uri="{FF2B5EF4-FFF2-40B4-BE49-F238E27FC236}">
                <a16:creationId xmlns:a16="http://schemas.microsoft.com/office/drawing/2014/main" id="{12788EAE-2F12-7D81-8420-2FBC48D8D96D}"/>
              </a:ext>
            </a:extLst>
          </p:cNvPr>
          <p:cNvSpPr txBox="1"/>
          <p:nvPr/>
        </p:nvSpPr>
        <p:spPr>
          <a:xfrm>
            <a:off x="727890" y="685390"/>
            <a:ext cx="717150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400" b="1" u="none" strike="noStrike" cap="none" dirty="0">
                <a:solidFill>
                  <a:srgbClr val="033964"/>
                </a:solidFill>
                <a:latin typeface="Bebas Neue Book" panose="00000500000000000000" pitchFamily="50" charset="0"/>
                <a:ea typeface="Bebas Neue"/>
                <a:cs typeface="Arial" panose="020B0604020202020204" pitchFamily="34" charset="0"/>
                <a:sym typeface="Bebas Neue"/>
              </a:rPr>
              <a:t>Ejecución del Presupuesto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400" b="1" u="none" strike="noStrike" cap="none" dirty="0">
                <a:solidFill>
                  <a:srgbClr val="033964"/>
                </a:solidFill>
                <a:latin typeface="Bebas Neue Book" panose="00000500000000000000" pitchFamily="50" charset="0"/>
                <a:ea typeface="Bebas Neue"/>
                <a:cs typeface="Arial" panose="020B0604020202020204" pitchFamily="34" charset="0"/>
                <a:sym typeface="Bebas Neue"/>
              </a:rPr>
              <a:t>General del Estado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GT" sz="1200" b="1" u="none" strike="noStrike" cap="none" dirty="0">
              <a:solidFill>
                <a:srgbClr val="033964"/>
              </a:solidFill>
              <a:latin typeface="Arial" panose="020B0604020202020204" pitchFamily="34" charset="0"/>
              <a:ea typeface="Bebas Neue"/>
              <a:cs typeface="Arial" panose="020B0604020202020204" pitchFamily="34" charset="0"/>
              <a:sym typeface="Bebas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Ejecución Presupuestaria por grupo de gasto de servicios personales (grupo 0)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Al </a:t>
            </a:r>
            <a:r>
              <a:rPr lang="es-GT" sz="1200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Tercer </a:t>
            </a:r>
            <a:r>
              <a:rPr lang="es-GT" sz="1200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cuatrimestre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Ejercicio Fiscal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6F4B94-9F69-4EE1-5E76-7A89C0A24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673" y="2116328"/>
            <a:ext cx="6869776" cy="35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5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81E53A0A-E307-2989-06C0-0904973B8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63" y="2937941"/>
            <a:ext cx="3294444" cy="23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F845884-3D8F-A480-2D3D-8A4C883E3FB1}"/>
              </a:ext>
            </a:extLst>
          </p:cNvPr>
          <p:cNvSpPr txBox="1"/>
          <p:nvPr/>
        </p:nvSpPr>
        <p:spPr>
          <a:xfrm>
            <a:off x="1154546" y="3247838"/>
            <a:ext cx="3057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kern="1200" dirty="0">
                <a:solidFill>
                  <a:srgbClr val="033964"/>
                </a:solidFill>
                <a:latin typeface="Acumin Variable Concept SemiCon" panose="020B0304020202020204" pitchFamily="34" charset="0"/>
                <a:cs typeface="Arial" panose="020B0604020202020204" pitchFamily="34" charset="0"/>
              </a:rPr>
              <a:t>S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e ejecuto el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52.78%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 del presupuesto, siendo un monto de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Q. 3,748,730.02, </a:t>
            </a:r>
            <a:r>
              <a:rPr kumimoji="0" lang="es-MX" sz="160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esto se utilizo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específicamente en equipo de cómputo y otras maquinarias y equipo. Quedando un saldo de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Q. 3,166,152.98</a:t>
            </a:r>
          </a:p>
        </p:txBody>
      </p:sp>
      <p:sp>
        <p:nvSpPr>
          <p:cNvPr id="10" name="Google Shape;90;p2">
            <a:extLst>
              <a:ext uri="{FF2B5EF4-FFF2-40B4-BE49-F238E27FC236}">
                <a16:creationId xmlns:a16="http://schemas.microsoft.com/office/drawing/2014/main" id="{12788EAE-2F12-7D81-8420-2FBC48D8D96D}"/>
              </a:ext>
            </a:extLst>
          </p:cNvPr>
          <p:cNvSpPr txBox="1"/>
          <p:nvPr/>
        </p:nvSpPr>
        <p:spPr>
          <a:xfrm>
            <a:off x="727890" y="685390"/>
            <a:ext cx="717150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400" b="1" u="none" strike="noStrike" cap="none" dirty="0">
                <a:solidFill>
                  <a:srgbClr val="033964"/>
                </a:solidFill>
                <a:latin typeface="Bebas Neue Book" panose="00000500000000000000" pitchFamily="50" charset="0"/>
                <a:ea typeface="Bebas Neue"/>
                <a:cs typeface="Arial" panose="020B0604020202020204" pitchFamily="34" charset="0"/>
                <a:sym typeface="Bebas Neue"/>
              </a:rPr>
              <a:t>Ejecución del Presupuesto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400" b="1" u="none" strike="noStrike" cap="none" dirty="0">
                <a:solidFill>
                  <a:srgbClr val="033964"/>
                </a:solidFill>
                <a:latin typeface="Bebas Neue Book" panose="00000500000000000000" pitchFamily="50" charset="0"/>
                <a:ea typeface="Bebas Neue"/>
                <a:cs typeface="Arial" panose="020B0604020202020204" pitchFamily="34" charset="0"/>
                <a:sym typeface="Bebas Neue"/>
              </a:rPr>
              <a:t>General del Estado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GT" sz="1200" b="1" u="none" strike="noStrike" cap="none" dirty="0">
              <a:solidFill>
                <a:srgbClr val="033964"/>
              </a:solidFill>
              <a:latin typeface="Arial" panose="020B0604020202020204" pitchFamily="34" charset="0"/>
              <a:ea typeface="Bebas Neue"/>
              <a:cs typeface="Arial" panose="020B0604020202020204" pitchFamily="34" charset="0"/>
              <a:sym typeface="Bebas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Ejecución Presupuestaria por inversión en general.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Al </a:t>
            </a:r>
            <a:r>
              <a:rPr lang="es-GT" sz="1200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Tercer </a:t>
            </a:r>
            <a:r>
              <a:rPr lang="es-GT" sz="1200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cuatrimestre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Ejercicio Fiscal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B824C9-7D16-CEE3-197B-482D669A3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21" y="1679026"/>
            <a:ext cx="7218801" cy="3319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479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81E53A0A-E307-2989-06C0-0904973B8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63" y="2937941"/>
            <a:ext cx="3294444" cy="23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F845884-3D8F-A480-2D3D-8A4C883E3FB1}"/>
              </a:ext>
            </a:extLst>
          </p:cNvPr>
          <p:cNvSpPr txBox="1"/>
          <p:nvPr/>
        </p:nvSpPr>
        <p:spPr>
          <a:xfrm>
            <a:off x="1173019" y="3617292"/>
            <a:ext cx="3057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kern="1200" dirty="0">
                <a:solidFill>
                  <a:srgbClr val="033964"/>
                </a:solidFill>
                <a:latin typeface="Acumin Variable Concept SemiCon" panose="020B0304020202020204" pitchFamily="34" charset="0"/>
                <a:cs typeface="Arial" panose="020B0604020202020204" pitchFamily="34" charset="0"/>
              </a:rPr>
              <a:t>Se ejecuto un monto de </a:t>
            </a:r>
            <a:r>
              <a:rPr lang="es-MX" sz="1600" b="1" kern="1200" dirty="0">
                <a:solidFill>
                  <a:srgbClr val="033964"/>
                </a:solidFill>
                <a:latin typeface="Acumin Variable Concept SemiCon" panose="020B0304020202020204" pitchFamily="34" charset="0"/>
                <a:cs typeface="Arial" panose="020B0604020202020204" pitchFamily="34" charset="0"/>
              </a:rPr>
              <a:t>Q. 114,4.3,241.82,</a:t>
            </a:r>
            <a:r>
              <a:rPr lang="es-MX" sz="1600" kern="1200" dirty="0">
                <a:solidFill>
                  <a:srgbClr val="033964"/>
                </a:solidFill>
                <a:latin typeface="Acumin Variable Concept SemiCon" panose="020B0304020202020204" pitchFamily="34" charset="0"/>
                <a:cs typeface="Arial" panose="020B0604020202020204" pitchFamily="34" charset="0"/>
              </a:rPr>
              <a:t> siendo el 87.25% del presupuesto vigente para esta finalidad. 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rgbClr val="033964"/>
              </a:solidFill>
              <a:effectLst/>
              <a:uLnTx/>
              <a:uFillTx/>
              <a:latin typeface="Acumin Variable Concept SemiCon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90;p2">
            <a:extLst>
              <a:ext uri="{FF2B5EF4-FFF2-40B4-BE49-F238E27FC236}">
                <a16:creationId xmlns:a16="http://schemas.microsoft.com/office/drawing/2014/main" id="{12788EAE-2F12-7D81-8420-2FBC48D8D96D}"/>
              </a:ext>
            </a:extLst>
          </p:cNvPr>
          <p:cNvSpPr txBox="1"/>
          <p:nvPr/>
        </p:nvSpPr>
        <p:spPr>
          <a:xfrm>
            <a:off x="727890" y="685390"/>
            <a:ext cx="717150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400" b="1" u="none" strike="noStrike" cap="none" dirty="0">
                <a:solidFill>
                  <a:srgbClr val="033964"/>
                </a:solidFill>
                <a:latin typeface="Bebas Neue Book" panose="00000500000000000000" pitchFamily="50" charset="0"/>
                <a:ea typeface="Bebas Neue"/>
                <a:cs typeface="Arial" panose="020B0604020202020204" pitchFamily="34" charset="0"/>
                <a:sym typeface="Bebas Neue"/>
              </a:rPr>
              <a:t>Ejecución del Presupuesto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400" b="1" u="none" strike="noStrike" cap="none" dirty="0">
                <a:solidFill>
                  <a:srgbClr val="033964"/>
                </a:solidFill>
                <a:latin typeface="Bebas Neue Book" panose="00000500000000000000" pitchFamily="50" charset="0"/>
                <a:ea typeface="Bebas Neue"/>
                <a:cs typeface="Arial" panose="020B0604020202020204" pitchFamily="34" charset="0"/>
                <a:sym typeface="Bebas Neue"/>
              </a:rPr>
              <a:t>General del Estado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GT" sz="1200" b="1" u="none" strike="noStrike" cap="none" dirty="0">
              <a:solidFill>
                <a:srgbClr val="033964"/>
              </a:solidFill>
              <a:latin typeface="Arial" panose="020B0604020202020204" pitchFamily="34" charset="0"/>
              <a:ea typeface="Bebas Neue"/>
              <a:cs typeface="Arial" panose="020B0604020202020204" pitchFamily="34" charset="0"/>
              <a:sym typeface="Bebas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Ejecución Presupuestaria por finalidad.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Al </a:t>
            </a:r>
            <a:r>
              <a:rPr lang="es-GT" sz="1200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Tercer </a:t>
            </a:r>
            <a:r>
              <a:rPr lang="es-GT" sz="1200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cuatrimestre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Ejercicio Fiscal 2023</a:t>
            </a:r>
          </a:p>
        </p:txBody>
      </p:sp>
      <p:pic>
        <p:nvPicPr>
          <p:cNvPr id="7" name="Imagen 6" descr="Forma&#10;&#10;Descripción generada automáticamente">
            <a:extLst>
              <a:ext uri="{FF2B5EF4-FFF2-40B4-BE49-F238E27FC236}">
                <a16:creationId xmlns:a16="http://schemas.microsoft.com/office/drawing/2014/main" id="{75AA0517-0919-A416-3EB2-2F50A94C7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490" y="724708"/>
            <a:ext cx="2935780" cy="14936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337013-A242-3FCD-EC9A-3A48610EF3F0}"/>
              </a:ext>
            </a:extLst>
          </p:cNvPr>
          <p:cNvSpPr txBox="1"/>
          <p:nvPr/>
        </p:nvSpPr>
        <p:spPr>
          <a:xfrm>
            <a:off x="8887344" y="1169483"/>
            <a:ext cx="278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kern="1200" dirty="0">
                <a:solidFill>
                  <a:srgbClr val="033964"/>
                </a:solidFill>
                <a:latin typeface="Acumin Variable Concept SemiCon" panose="020B0304020202020204" pitchFamily="34" charset="0"/>
                <a:cs typeface="Arial" panose="020B0604020202020204" pitchFamily="34" charset="0"/>
              </a:rPr>
              <a:t>CONAP, cuenta con la finalidad “Protección Ambiental” 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rgbClr val="033964"/>
              </a:solidFill>
              <a:effectLst/>
              <a:uLnTx/>
              <a:uFillTx/>
              <a:latin typeface="Acumin Variable Concept SemiCon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FC21C2-DC88-784A-CA6D-AEBF5B3EE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54" y="2445255"/>
            <a:ext cx="6959743" cy="3351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51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">
            <a:extLst>
              <a:ext uri="{FF2B5EF4-FFF2-40B4-BE49-F238E27FC236}">
                <a16:creationId xmlns:a16="http://schemas.microsoft.com/office/drawing/2014/main" id="{BF6235FA-D294-B16A-B0F5-DF3781606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64" y="1568669"/>
            <a:ext cx="3294444" cy="2372000"/>
          </a:xfrm>
          <a:prstGeom prst="rect">
            <a:avLst/>
          </a:prstGeom>
        </p:spPr>
      </p:pic>
      <p:sp>
        <p:nvSpPr>
          <p:cNvPr id="2" name="Google Shape;90;p2">
            <a:extLst>
              <a:ext uri="{FF2B5EF4-FFF2-40B4-BE49-F238E27FC236}">
                <a16:creationId xmlns:a16="http://schemas.microsoft.com/office/drawing/2014/main" id="{619F04E6-ABF4-F8A7-04CC-04CC8F49368B}"/>
              </a:ext>
            </a:extLst>
          </p:cNvPr>
          <p:cNvSpPr txBox="1"/>
          <p:nvPr/>
        </p:nvSpPr>
        <p:spPr>
          <a:xfrm>
            <a:off x="727890" y="685390"/>
            <a:ext cx="717150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s-GT" sz="2400" b="1" u="none" strike="noStrike" cap="none" dirty="0">
                <a:solidFill>
                  <a:srgbClr val="033964"/>
                </a:solidFill>
                <a:latin typeface="Bebas Neue Book" panose="00000500000000000000" pitchFamily="50" charset="0"/>
                <a:ea typeface="Bebas Neue"/>
                <a:cs typeface="Arial" panose="020B0604020202020204" pitchFamily="34" charset="0"/>
                <a:sym typeface="Bebas Neue"/>
              </a:rPr>
              <a:t>Consolidado de Logros </a:t>
            </a:r>
            <a:endParaRPr lang="es-GT" sz="1200" b="1" u="none" strike="noStrike" cap="none" dirty="0">
              <a:solidFill>
                <a:srgbClr val="033964"/>
              </a:solidFill>
              <a:latin typeface="Bebas Neue Book" panose="00000500000000000000" pitchFamily="50" charset="0"/>
              <a:ea typeface="Bebas Neue"/>
              <a:cs typeface="Arial" panose="020B0604020202020204" pitchFamily="34" charset="0"/>
              <a:sym typeface="Bebas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Al Tercer cuatrimestre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u="none" strike="noStrike" cap="none" dirty="0">
                <a:solidFill>
                  <a:srgbClr val="033964"/>
                </a:solidFill>
                <a:latin typeface="Acumin Variable Concept SemiCon" panose="020B0304020202020204" pitchFamily="34" charset="0"/>
                <a:ea typeface="Bebas Neue"/>
                <a:cs typeface="Arial" panose="020B0604020202020204" pitchFamily="34" charset="0"/>
                <a:sym typeface="Bebas Neue"/>
              </a:rPr>
              <a:t>Ejercicio Fiscal 2023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A91886E-AE59-71F0-44EE-4186B7BAB495}"/>
              </a:ext>
            </a:extLst>
          </p:cNvPr>
          <p:cNvSpPr txBox="1"/>
          <p:nvPr/>
        </p:nvSpPr>
        <p:spPr>
          <a:xfrm>
            <a:off x="547883" y="2009225"/>
            <a:ext cx="2979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El CONAP aumentó 56.39 hectáreas de áreas protegidas en el país, por medio de la inscripción de dos nuevas áreas protegidas, siendo estas: La Tacita, ubicada en Sacatepéquez y </a:t>
            </a:r>
            <a:r>
              <a:rPr kumimoji="0" lang="es-MX" b="0" i="0" u="none" strike="noStrike" kern="1200" cap="none" spc="0" normalizeH="0" baseline="0" noProof="0" dirty="0" err="1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Saquiche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, ubicada en Sololá. 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rgbClr val="033964"/>
              </a:solidFill>
              <a:effectLst/>
              <a:uLnTx/>
              <a:uFillTx/>
              <a:latin typeface="Acumin Variable Concept SemiCon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id="{75BCB3B6-CCBB-F65A-1488-BEC4DB6B9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454" y="1568669"/>
            <a:ext cx="3294444" cy="2372000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F3CE0F09-9D2E-FC52-E435-A42A228D0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673" y="1568669"/>
            <a:ext cx="3294444" cy="2372000"/>
          </a:xfrm>
          <a:prstGeom prst="rect">
            <a:avLst/>
          </a:prstGeom>
        </p:spPr>
      </p:pic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90442EAF-FDE2-5ABA-EB41-CE11196F6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044" y="4017596"/>
            <a:ext cx="3294444" cy="2372000"/>
          </a:xfrm>
          <a:prstGeom prst="rect">
            <a:avLst/>
          </a:prstGeom>
        </p:spPr>
      </p:pic>
      <p:pic>
        <p:nvPicPr>
          <p:cNvPr id="7" name="Imagen 6" descr="Forma&#10;&#10;Descripción generada automáticamente">
            <a:extLst>
              <a:ext uri="{FF2B5EF4-FFF2-40B4-BE49-F238E27FC236}">
                <a16:creationId xmlns:a16="http://schemas.microsoft.com/office/drawing/2014/main" id="{32BEB849-0F75-6E56-9FE3-A3F1AF519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867" y="3940669"/>
            <a:ext cx="3294444" cy="23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A83B7B0-364B-6267-968F-EC53CFB067CC}"/>
              </a:ext>
            </a:extLst>
          </p:cNvPr>
          <p:cNvSpPr txBox="1"/>
          <p:nvPr/>
        </p:nvSpPr>
        <p:spPr>
          <a:xfrm>
            <a:off x="4448778" y="2009225"/>
            <a:ext cx="29797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INGUAT otorgó a la Reserva Protectora de Manantiales Cerro San Gil, al Parque Nacional Naciones Unidas y al Biotopo Protegido El Quetzal, el Distintivo de Calidad y Sostenibilidad Turística, “Sello Q-Verde”, logrando obtener el nivel Básico. 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rgbClr val="033964"/>
              </a:solidFill>
              <a:effectLst/>
              <a:uLnTx/>
              <a:uFillTx/>
              <a:latin typeface="Acumin Variable Concept SemiCon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3117914-7C46-F5CD-5E02-7D108BA8033F}"/>
              </a:ext>
            </a:extLst>
          </p:cNvPr>
          <p:cNvSpPr txBox="1"/>
          <p:nvPr/>
        </p:nvSpPr>
        <p:spPr>
          <a:xfrm>
            <a:off x="8506997" y="2116946"/>
            <a:ext cx="2979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El CONAP por medio de sus esfuerzos de conservación enfocados en las tortugas marinas, recolectó 425,929 huevos, de los cuales 261,569 neonatos fueron liberados a su hábitat natural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rgbClr val="033964"/>
              </a:solidFill>
              <a:effectLst/>
              <a:uLnTx/>
              <a:uFillTx/>
              <a:latin typeface="Acumin Variable Concept SemiCon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8703EE5-2961-70E5-37C9-F3E69ECDEC5D}"/>
              </a:ext>
            </a:extLst>
          </p:cNvPr>
          <p:cNvSpPr txBox="1"/>
          <p:nvPr/>
        </p:nvSpPr>
        <p:spPr>
          <a:xfrm>
            <a:off x="2278368" y="4724104"/>
            <a:ext cx="2979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El CONAP capacitó y sensibilizó a 2, 367 personas. Así mismo, 27 centros educativos de educación primaria fueron inscritos en el programa EDUCONAP. 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rgbClr val="033964"/>
              </a:solidFill>
              <a:effectLst/>
              <a:uLnTx/>
              <a:uFillTx/>
              <a:latin typeface="Acumin Variable Concept SemiCon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576320-D606-A5A5-DF3A-EB11374E53F0}"/>
              </a:ext>
            </a:extLst>
          </p:cNvPr>
          <p:cNvSpPr txBox="1"/>
          <p:nvPr/>
        </p:nvSpPr>
        <p:spPr>
          <a:xfrm>
            <a:off x="6632191" y="4508661"/>
            <a:ext cx="2979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rgbClr val="033964"/>
                </a:solidFill>
                <a:effectLst/>
                <a:uLnTx/>
                <a:uFillTx/>
                <a:latin typeface="Acumin Variable Concept SemiCon" panose="020B0304020202020204" pitchFamily="34" charset="0"/>
                <a:cs typeface="Arial" panose="020B0604020202020204" pitchFamily="34" charset="0"/>
              </a:rPr>
              <a:t>CONAP otorgo un total de 2,083 marchamos blancos para árboles de Pinabete y 300 marchamos negros para ramillas de Pinabete. Asimismo, decomiso 33 árboles de Pinabete y un total 1928 ramillas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rgbClr val="033964"/>
              </a:solidFill>
              <a:effectLst/>
              <a:uLnTx/>
              <a:uFillTx/>
              <a:latin typeface="Acumin Variable Concept SemiCon" panose="020B03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6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/>
          <p:nvPr/>
        </p:nvSpPr>
        <p:spPr>
          <a:xfrm>
            <a:off x="5573907" y="6228920"/>
            <a:ext cx="1044186" cy="449150"/>
          </a:xfrm>
          <a:prstGeom prst="roundRect">
            <a:avLst>
              <a:gd name="adj" fmla="val 85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t="248" b="238"/>
          <a:stretch/>
        </p:blipFill>
        <p:spPr>
          <a:xfrm>
            <a:off x="5726838" y="6284612"/>
            <a:ext cx="746674" cy="3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412</Words>
  <Application>Microsoft Office PowerPoint</Application>
  <PresentationFormat>Panorámica</PresentationFormat>
  <Paragraphs>46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Acumin Variable Concept SemiCon</vt:lpstr>
      <vt:lpstr>Bebas Neue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 SCSP</dc:creator>
  <cp:lastModifiedBy>Juan Carlos Mayorga CONAP</cp:lastModifiedBy>
  <cp:revision>10</cp:revision>
  <dcterms:created xsi:type="dcterms:W3CDTF">2023-08-16T22:07:49Z</dcterms:created>
  <dcterms:modified xsi:type="dcterms:W3CDTF">2024-01-04T01:26:18Z</dcterms:modified>
</cp:coreProperties>
</file>